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43891200" cy="38862000"/>
  <p:notesSz cx="7086600" cy="9372600"/>
  <p:defaultTextStyle>
    <a:defPPr>
      <a:defRPr lang="en-US"/>
    </a:defPPr>
    <a:lvl1pPr marL="0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61758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23500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85258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47010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08763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70510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532262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94020" algn="l" defTabSz="4723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240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31" autoAdjust="0"/>
    <p:restoredTop sz="98872" autoAdjust="0"/>
  </p:normalViewPr>
  <p:slideViewPr>
    <p:cSldViewPr>
      <p:cViewPr>
        <p:scale>
          <a:sx n="14" d="100"/>
          <a:sy n="14" d="100"/>
        </p:scale>
        <p:origin x="-1070" y="-58"/>
      </p:cViewPr>
      <p:guideLst>
        <p:guide orient="horz" pos="12240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2072422"/>
            <a:ext cx="37307520" cy="83301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2021800"/>
            <a:ext cx="30723840" cy="9931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25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8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1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7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3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71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75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556290"/>
            <a:ext cx="9875520" cy="331586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556290"/>
            <a:ext cx="28895040" cy="33158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2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334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4972448"/>
            <a:ext cx="37307520" cy="7718425"/>
          </a:xfrm>
        </p:spPr>
        <p:txBody>
          <a:bodyPr anchor="t"/>
          <a:lstStyle>
            <a:lvl1pPr algn="l">
              <a:defRPr sz="20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6471376"/>
            <a:ext cx="37307520" cy="8501060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62626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2524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08786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5049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81311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7573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53835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90098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666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9067808"/>
            <a:ext cx="19385280" cy="25647124"/>
          </a:xfrm>
        </p:spPr>
        <p:txBody>
          <a:bodyPr/>
          <a:lstStyle>
            <a:lvl1pPr>
              <a:defRPr sz="14500"/>
            </a:lvl1pPr>
            <a:lvl2pPr>
              <a:defRPr sz="124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9067808"/>
            <a:ext cx="19385280" cy="25647124"/>
          </a:xfrm>
        </p:spPr>
        <p:txBody>
          <a:bodyPr/>
          <a:lstStyle>
            <a:lvl1pPr>
              <a:defRPr sz="14500"/>
            </a:lvl1pPr>
            <a:lvl2pPr>
              <a:defRPr sz="124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26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698974"/>
            <a:ext cx="19392902" cy="3625318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362626" indent="0">
              <a:buNone/>
              <a:defRPr sz="10300" b="1"/>
            </a:lvl2pPr>
            <a:lvl3pPr marL="4725243" indent="0">
              <a:buNone/>
              <a:defRPr sz="9300" b="1"/>
            </a:lvl3pPr>
            <a:lvl4pPr marL="7087869" indent="0">
              <a:buNone/>
              <a:defRPr sz="8300" b="1"/>
            </a:lvl4pPr>
            <a:lvl5pPr marL="9450490" indent="0">
              <a:buNone/>
              <a:defRPr sz="8300" b="1"/>
            </a:lvl5pPr>
            <a:lvl6pPr marL="11813112" indent="0">
              <a:buNone/>
              <a:defRPr sz="8300" b="1"/>
            </a:lvl6pPr>
            <a:lvl7pPr marL="14175733" indent="0">
              <a:buNone/>
              <a:defRPr sz="8300" b="1"/>
            </a:lvl7pPr>
            <a:lvl8pPr marL="16538354" indent="0">
              <a:buNone/>
              <a:defRPr sz="8300" b="1"/>
            </a:lvl8pPr>
            <a:lvl9pPr marL="18900981" indent="0">
              <a:buNone/>
              <a:defRPr sz="8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2324292"/>
            <a:ext cx="19392902" cy="22390632"/>
          </a:xfrm>
        </p:spPr>
        <p:txBody>
          <a:bodyPr/>
          <a:lstStyle>
            <a:lvl1pPr>
              <a:defRPr sz="12400"/>
            </a:lvl1pPr>
            <a:lvl2pPr>
              <a:defRPr sz="103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8698974"/>
            <a:ext cx="19400520" cy="3625318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362626" indent="0">
              <a:buNone/>
              <a:defRPr sz="10300" b="1"/>
            </a:lvl2pPr>
            <a:lvl3pPr marL="4725243" indent="0">
              <a:buNone/>
              <a:defRPr sz="9300" b="1"/>
            </a:lvl3pPr>
            <a:lvl4pPr marL="7087869" indent="0">
              <a:buNone/>
              <a:defRPr sz="8300" b="1"/>
            </a:lvl4pPr>
            <a:lvl5pPr marL="9450490" indent="0">
              <a:buNone/>
              <a:defRPr sz="8300" b="1"/>
            </a:lvl5pPr>
            <a:lvl6pPr marL="11813112" indent="0">
              <a:buNone/>
              <a:defRPr sz="8300" b="1"/>
            </a:lvl6pPr>
            <a:lvl7pPr marL="14175733" indent="0">
              <a:buNone/>
              <a:defRPr sz="8300" b="1"/>
            </a:lvl7pPr>
            <a:lvl8pPr marL="16538354" indent="0">
              <a:buNone/>
              <a:defRPr sz="8300" b="1"/>
            </a:lvl8pPr>
            <a:lvl9pPr marL="18900981" indent="0">
              <a:buNone/>
              <a:defRPr sz="8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2324292"/>
            <a:ext cx="19400520" cy="22390632"/>
          </a:xfrm>
        </p:spPr>
        <p:txBody>
          <a:bodyPr/>
          <a:lstStyle>
            <a:lvl1pPr>
              <a:defRPr sz="12400"/>
            </a:lvl1pPr>
            <a:lvl2pPr>
              <a:defRPr sz="103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02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523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3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547283"/>
            <a:ext cx="14439902" cy="658495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547286"/>
            <a:ext cx="24536400" cy="33167640"/>
          </a:xfrm>
        </p:spPr>
        <p:txBody>
          <a:bodyPr/>
          <a:lstStyle>
            <a:lvl1pPr>
              <a:defRPr sz="16500"/>
            </a:lvl1pPr>
            <a:lvl2pPr>
              <a:defRPr sz="14500"/>
            </a:lvl2pPr>
            <a:lvl3pPr>
              <a:defRPr sz="124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8132236"/>
            <a:ext cx="14439902" cy="26582690"/>
          </a:xfrm>
        </p:spPr>
        <p:txBody>
          <a:bodyPr/>
          <a:lstStyle>
            <a:lvl1pPr marL="0" indent="0">
              <a:buNone/>
              <a:defRPr sz="7200"/>
            </a:lvl1pPr>
            <a:lvl2pPr marL="2362626" indent="0">
              <a:buNone/>
              <a:defRPr sz="6200"/>
            </a:lvl2pPr>
            <a:lvl3pPr marL="4725243" indent="0">
              <a:buNone/>
              <a:defRPr sz="5200"/>
            </a:lvl3pPr>
            <a:lvl4pPr marL="7087869" indent="0">
              <a:buNone/>
              <a:defRPr sz="4700"/>
            </a:lvl4pPr>
            <a:lvl5pPr marL="9450490" indent="0">
              <a:buNone/>
              <a:defRPr sz="4700"/>
            </a:lvl5pPr>
            <a:lvl6pPr marL="11813112" indent="0">
              <a:buNone/>
              <a:defRPr sz="4700"/>
            </a:lvl6pPr>
            <a:lvl7pPr marL="14175733" indent="0">
              <a:buNone/>
              <a:defRPr sz="4700"/>
            </a:lvl7pPr>
            <a:lvl8pPr marL="16538354" indent="0">
              <a:buNone/>
              <a:defRPr sz="4700"/>
            </a:lvl8pPr>
            <a:lvl9pPr marL="18900981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641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7203400"/>
            <a:ext cx="26334720" cy="3211515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3472392"/>
            <a:ext cx="26334720" cy="23317200"/>
          </a:xfrm>
        </p:spPr>
        <p:txBody>
          <a:bodyPr/>
          <a:lstStyle>
            <a:lvl1pPr marL="0" indent="0">
              <a:buNone/>
              <a:defRPr sz="16500"/>
            </a:lvl1pPr>
            <a:lvl2pPr marL="2362626" indent="0">
              <a:buNone/>
              <a:defRPr sz="14500"/>
            </a:lvl2pPr>
            <a:lvl3pPr marL="4725243" indent="0">
              <a:buNone/>
              <a:defRPr sz="12400"/>
            </a:lvl3pPr>
            <a:lvl4pPr marL="7087869" indent="0">
              <a:buNone/>
              <a:defRPr sz="10300"/>
            </a:lvl4pPr>
            <a:lvl5pPr marL="9450490" indent="0">
              <a:buNone/>
              <a:defRPr sz="10300"/>
            </a:lvl5pPr>
            <a:lvl6pPr marL="11813112" indent="0">
              <a:buNone/>
              <a:defRPr sz="10300"/>
            </a:lvl6pPr>
            <a:lvl7pPr marL="14175733" indent="0">
              <a:buNone/>
              <a:defRPr sz="10300"/>
            </a:lvl7pPr>
            <a:lvl8pPr marL="16538354" indent="0">
              <a:buNone/>
              <a:defRPr sz="10300"/>
            </a:lvl8pPr>
            <a:lvl9pPr marL="18900981" indent="0">
              <a:buNone/>
              <a:defRPr sz="10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30414915"/>
            <a:ext cx="26334720" cy="4560885"/>
          </a:xfrm>
        </p:spPr>
        <p:txBody>
          <a:bodyPr/>
          <a:lstStyle>
            <a:lvl1pPr marL="0" indent="0">
              <a:buNone/>
              <a:defRPr sz="7200"/>
            </a:lvl1pPr>
            <a:lvl2pPr marL="2362626" indent="0">
              <a:buNone/>
              <a:defRPr sz="6200"/>
            </a:lvl2pPr>
            <a:lvl3pPr marL="4725243" indent="0">
              <a:buNone/>
              <a:defRPr sz="5200"/>
            </a:lvl3pPr>
            <a:lvl4pPr marL="7087869" indent="0">
              <a:buNone/>
              <a:defRPr sz="4700"/>
            </a:lvl4pPr>
            <a:lvl5pPr marL="9450490" indent="0">
              <a:buNone/>
              <a:defRPr sz="4700"/>
            </a:lvl5pPr>
            <a:lvl6pPr marL="11813112" indent="0">
              <a:buNone/>
              <a:defRPr sz="4700"/>
            </a:lvl6pPr>
            <a:lvl7pPr marL="14175733" indent="0">
              <a:buNone/>
              <a:defRPr sz="4700"/>
            </a:lvl7pPr>
            <a:lvl8pPr marL="16538354" indent="0">
              <a:buNone/>
              <a:defRPr sz="4700"/>
            </a:lvl8pPr>
            <a:lvl9pPr marL="18900981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39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556282"/>
            <a:ext cx="39502080" cy="6477000"/>
          </a:xfrm>
          <a:prstGeom prst="rect">
            <a:avLst/>
          </a:prstGeom>
        </p:spPr>
        <p:txBody>
          <a:bodyPr vert="horz" lIns="472521" tIns="236261" rIns="472521" bIns="2362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9067808"/>
            <a:ext cx="39502080" cy="25647124"/>
          </a:xfrm>
          <a:prstGeom prst="rect">
            <a:avLst/>
          </a:prstGeom>
        </p:spPr>
        <p:txBody>
          <a:bodyPr vert="horz" lIns="472521" tIns="236261" rIns="472521" bIns="2362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6019319"/>
            <a:ext cx="10241280" cy="2069042"/>
          </a:xfrm>
          <a:prstGeom prst="rect">
            <a:avLst/>
          </a:prstGeom>
        </p:spPr>
        <p:txBody>
          <a:bodyPr vert="horz" lIns="472521" tIns="236261" rIns="472521" bIns="236261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171B-4AA7-44CE-AA86-B2A522F311D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6019319"/>
            <a:ext cx="13898880" cy="2069042"/>
          </a:xfrm>
          <a:prstGeom prst="rect">
            <a:avLst/>
          </a:prstGeom>
        </p:spPr>
        <p:txBody>
          <a:bodyPr vert="horz" lIns="472521" tIns="236261" rIns="472521" bIns="236261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6019319"/>
            <a:ext cx="10241280" cy="2069042"/>
          </a:xfrm>
          <a:prstGeom prst="rect">
            <a:avLst/>
          </a:prstGeom>
        </p:spPr>
        <p:txBody>
          <a:bodyPr vert="horz" lIns="472521" tIns="236261" rIns="472521" bIns="236261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C631-2A0C-4449-8864-81781CFCD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8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725243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1970" indent="-1771970" algn="l" defTabSz="4725243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58" indent="-1476642" algn="l" defTabSz="4725243" rtl="0" eaLnBrk="1" latinLnBrk="0" hangingPunct="1">
        <a:spcBef>
          <a:spcPct val="20000"/>
        </a:spcBef>
        <a:buFont typeface="Arial" pitchFamily="34" charset="0"/>
        <a:buChar char="–"/>
        <a:defRPr sz="14500" kern="1200">
          <a:solidFill>
            <a:schemeClr val="tx1"/>
          </a:solidFill>
          <a:latin typeface="+mn-lt"/>
          <a:ea typeface="+mn-ea"/>
          <a:cs typeface="+mn-cs"/>
        </a:defRPr>
      </a:lvl2pPr>
      <a:lvl3pPr marL="5906556" indent="-1181313" algn="l" defTabSz="4725243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69177" indent="-1181313" algn="l" defTabSz="4725243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631799" indent="-1181313" algn="l" defTabSz="4725243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94425" indent="-1181313" algn="l" defTabSz="472524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046" indent="-1181313" algn="l" defTabSz="472524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719668" indent="-1181313" algn="l" defTabSz="472524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20082289" indent="-1181313" algn="l" defTabSz="472524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62626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25243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87869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50490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813112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5733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538354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900981" algn="l" defTabSz="4725243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4647" y="17602200"/>
            <a:ext cx="17297400" cy="12973050"/>
          </a:xfrm>
          <a:prstGeom prst="rect">
            <a:avLst/>
          </a:prstGeom>
          <a:noFill/>
          <a:effectLst>
            <a:glow>
              <a:schemeClr val="bg2">
                <a:lumMod val="75000"/>
                <a:alpha val="37000"/>
              </a:schemeClr>
            </a:glow>
            <a:innerShdw blurRad="114300">
              <a:prstClr val="black"/>
            </a:innerShdw>
            <a:softEdge rad="7620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43891200" cy="38862000"/>
          </a:xfrm>
          <a:prstGeom prst="rect">
            <a:avLst/>
          </a:prstGeom>
          <a:noFill/>
          <a:ln w="152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32" tIns="45674" rIns="91332" bIns="45674"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495800"/>
            <a:ext cx="18267950" cy="1493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4" rIns="91332" bIns="45674"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>
              <a:lnSpc>
                <a:spcPct val="200000"/>
              </a:lnSpc>
            </a:pPr>
            <a:r>
              <a:rPr lang="en-US" sz="5400" b="1" dirty="0" smtClean="0">
                <a:solidFill>
                  <a:schemeClr val="tx1"/>
                </a:solidFill>
              </a:rPr>
              <a:t>This grant is designed  to increase college completion rates by providing bachelor’s degree-granting Maryland  institutions with seed monies to identify, contact, re-enroll, and graduate near-completer students. Near completers are those students who have earned a significant number of credits toward a bachelor’s degree, or may  have enough  credits for a bachelor’s degree  but have stopped out or dropped out for more than twelve months without obtaining a degree.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64800" y="32927925"/>
            <a:ext cx="20134385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4" rIns="91332" bIns="45674" rtlCol="0" anchor="ctr"/>
          <a:lstStyle/>
          <a:p>
            <a:endParaRPr lang="en-US" sz="9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9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9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INFORMATION</a:t>
            </a:r>
          </a:p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Director:  Becky Verzinski,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Ed.D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 Director: Lynn Harbinson, MBA</a:t>
            </a:r>
          </a:p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Maryland Higher Education Commission (MHEC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lnSpc>
                <a:spcPct val="200000"/>
              </a:lnSpc>
            </a:pP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88600" y="6324600"/>
            <a:ext cx="18440400" cy="1082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4" rIns="91332" bIns="45674" rtlCol="0" anchor="ctr"/>
          <a:lstStyle/>
          <a:p>
            <a:pPr algn="ctr"/>
            <a:r>
              <a:rPr lang="en-US" sz="9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OFFERINGS</a:t>
            </a:r>
            <a:endParaRPr lang="en-US" sz="48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tx1"/>
                </a:solidFill>
              </a:rPr>
              <a:t>Enhanced student support systems to include administrative, financial, and academic advising  through degree completion. </a:t>
            </a:r>
            <a:endParaRPr lang="en-US" sz="5400" b="1" dirty="0">
              <a:solidFill>
                <a:schemeClr val="tx1"/>
              </a:solidFill>
            </a:endParaRP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tx1"/>
                </a:solidFill>
              </a:rPr>
              <a:t>New campus-based sustainable financial aid options using campus or other financial aid sources to support students with tuition assistance, vouchers for textbooks, housing, etc. </a:t>
            </a:r>
            <a:endParaRPr lang="en-US" sz="5400" b="1" dirty="0">
              <a:solidFill>
                <a:schemeClr val="tx1"/>
              </a:solidFill>
            </a:endParaRP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tx1"/>
                </a:solidFill>
              </a:rPr>
              <a:t>Provide students with laptops and school supplies as needed.</a:t>
            </a:r>
          </a:p>
          <a:p>
            <a:pPr marL="857250" indent="-857250">
              <a:lnSpc>
                <a:spcPct val="150000"/>
              </a:lnSpc>
            </a:pPr>
            <a:endParaRPr lang="en-US" sz="1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088517" y="15150670"/>
            <a:ext cx="19202401" cy="1170867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74" rIns="91332" bIns="45674" rtlCol="0" anchor="ctr"/>
          <a:lstStyle/>
          <a:p>
            <a:pPr algn="ctr"/>
            <a:endParaRPr lang="en-US" sz="9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96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9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endParaRPr lang="en-US" sz="10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endParaRPr lang="en-US" sz="9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endParaRPr lang="en-US" sz="9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endParaRPr lang="en-US" sz="9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sz="9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BSU has received three OSA grants since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AY2013-14.</a:t>
            </a: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Nineteen students graduated with the assistance of the OSA initiative thereby increasing the # of graduates by 1%.</a:t>
            </a: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urrently 12 students are enrolled.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Four students are slated to graduate in spring 2017. </a:t>
            </a: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Four students are slated to graduate in fall 2017. </a:t>
            </a: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Four are slated to complete their course of study in spring 2018.</a:t>
            </a: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BSU plans to submit a fourth RFP for the OSA program next year.</a:t>
            </a:r>
          </a:p>
          <a:p>
            <a:pPr marL="685800" indent="-685800">
              <a:lnSpc>
                <a:spcPct val="20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marL="685800" indent="-685800">
              <a:lnSpc>
                <a:spcPct val="20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marL="685800" indent="-685800">
              <a:lnSpc>
                <a:spcPct val="20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marL="685800" indent="-685800">
              <a:lnSpc>
                <a:spcPct val="20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 marL="685800" indent="-685800">
              <a:lnSpc>
                <a:spcPct val="200000"/>
              </a:lnSpc>
            </a:pPr>
            <a:endParaRPr lang="en-US" sz="54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sz="5400" b="1" dirty="0">
              <a:solidFill>
                <a:schemeClr val="tx1"/>
              </a:solidFill>
            </a:endParaRPr>
          </a:p>
          <a:p>
            <a:pPr marL="685800" indent="-685800">
              <a:lnSpc>
                <a:spcPct val="200000"/>
              </a:lnSpc>
              <a:buFont typeface="Arial" pitchFamily="34" charset="0"/>
              <a:buChar char="•"/>
            </a:pPr>
            <a:endParaRPr lang="en-US" sz="5400" b="1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2" y="2362200"/>
            <a:ext cx="40157399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One Step Away Initiative</a:t>
            </a:r>
          </a:p>
        </p:txBody>
      </p:sp>
      <p:pic>
        <p:nvPicPr>
          <p:cNvPr id="16" name="Picture 15" descr="torc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717" y="557213"/>
            <a:ext cx="7713619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flipH="1">
            <a:off x="685717" y="22864644"/>
            <a:ext cx="21717083" cy="1754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Thirty two students  participated in the OSA Initial Contact Survey</a:t>
            </a:r>
          </a:p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1. What </a:t>
            </a:r>
            <a:r>
              <a:rPr lang="en-US" sz="5400" b="1" dirty="0">
                <a:solidFill>
                  <a:prstClr val="black"/>
                </a:solidFill>
              </a:rPr>
              <a:t>was the primary reason you stopped attending BSU?</a:t>
            </a:r>
          </a:p>
          <a:p>
            <a:pPr lvl="0"/>
            <a:r>
              <a:rPr lang="en-US" sz="5400" b="1" dirty="0">
                <a:solidFill>
                  <a:prstClr val="black"/>
                </a:solidFill>
              </a:rPr>
              <a:t>Answer 	             Response Percent	Response Count</a:t>
            </a:r>
          </a:p>
          <a:p>
            <a:pPr lvl="0"/>
            <a:r>
              <a:rPr lang="en-US" sz="5400" b="1" dirty="0">
                <a:solidFill>
                  <a:srgbClr val="FF0000"/>
                </a:solidFill>
              </a:rPr>
              <a:t>Financial Reasons	</a:t>
            </a:r>
            <a:r>
              <a:rPr lang="en-US" sz="5400" b="1" dirty="0" smtClean="0">
                <a:solidFill>
                  <a:srgbClr val="FF0000"/>
                </a:solidFill>
              </a:rPr>
              <a:t>53.13%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17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>
                <a:solidFill>
                  <a:srgbClr val="FF0000"/>
                </a:solidFill>
              </a:rPr>
              <a:t>Family Issues		</a:t>
            </a:r>
            <a:r>
              <a:rPr lang="en-US" sz="5400" b="1" dirty="0" smtClean="0">
                <a:solidFill>
                  <a:srgbClr val="FF0000"/>
                </a:solidFill>
              </a:rPr>
              <a:t>6.25%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2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>
                <a:solidFill>
                  <a:srgbClr val="FF0000"/>
                </a:solidFill>
              </a:rPr>
              <a:t>Military Service		</a:t>
            </a:r>
            <a:r>
              <a:rPr lang="en-US" sz="5400" b="1" dirty="0" smtClean="0">
                <a:solidFill>
                  <a:srgbClr val="FF0000"/>
                </a:solidFill>
              </a:rPr>
              <a:t>9.38%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 smtClean="0">
                <a:solidFill>
                  <a:srgbClr val="FF0000"/>
                </a:solidFill>
              </a:rPr>
              <a:t>Employment </a:t>
            </a:r>
            <a:r>
              <a:rPr lang="en-US" sz="5400" b="1" dirty="0">
                <a:solidFill>
                  <a:srgbClr val="FF0000"/>
                </a:solidFill>
              </a:rPr>
              <a:t>		</a:t>
            </a:r>
            <a:r>
              <a:rPr lang="en-US" sz="5400" b="1" dirty="0" smtClean="0">
                <a:solidFill>
                  <a:srgbClr val="FF0000"/>
                </a:solidFill>
              </a:rPr>
              <a:t>9.38%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>
                <a:solidFill>
                  <a:srgbClr val="FF0000"/>
                </a:solidFill>
              </a:rPr>
              <a:t>Other		</a:t>
            </a:r>
            <a:r>
              <a:rPr lang="en-US" sz="5400" b="1" dirty="0" smtClean="0">
                <a:solidFill>
                  <a:srgbClr val="FF0000"/>
                </a:solidFill>
              </a:rPr>
              <a:t>21.88%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7</a:t>
            </a:r>
          </a:p>
          <a:p>
            <a:pPr lvl="0"/>
            <a:endParaRPr lang="en-US" sz="5400" b="1" dirty="0">
              <a:solidFill>
                <a:srgbClr val="FF0000"/>
              </a:solidFill>
            </a:endParaRPr>
          </a:p>
          <a:p>
            <a:r>
              <a:rPr lang="en-US" sz="5400" b="1" dirty="0" smtClean="0"/>
              <a:t>Seventeen students participated in the OSA Exit Survey</a:t>
            </a:r>
          </a:p>
          <a:p>
            <a:r>
              <a:rPr lang="en-US" sz="5400" b="1" dirty="0" smtClean="0"/>
              <a:t>2. Overall satisfaction with OSA</a:t>
            </a:r>
          </a:p>
          <a:p>
            <a:pPr lvl="0"/>
            <a:r>
              <a:rPr lang="en-US" sz="5400" b="1" dirty="0">
                <a:solidFill>
                  <a:prstClr val="black"/>
                </a:solidFill>
              </a:rPr>
              <a:t>Answer 	             Response Percent	Response Count</a:t>
            </a:r>
          </a:p>
          <a:p>
            <a:pPr lvl="0"/>
            <a:r>
              <a:rPr lang="en-US" sz="5400" b="1" dirty="0" smtClean="0">
                <a:solidFill>
                  <a:srgbClr val="FF0000"/>
                </a:solidFill>
              </a:rPr>
              <a:t>Very Satisfied	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81.25%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13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 smtClean="0">
                <a:solidFill>
                  <a:srgbClr val="FF0000"/>
                </a:solidFill>
              </a:rPr>
              <a:t>Satisfied</a:t>
            </a:r>
            <a:r>
              <a:rPr lang="en-US" sz="5400" b="1" dirty="0">
                <a:solidFill>
                  <a:srgbClr val="FF0000"/>
                </a:solidFill>
              </a:rPr>
              <a:t>		</a:t>
            </a:r>
            <a:r>
              <a:rPr lang="en-US" sz="5400" b="1" dirty="0" smtClean="0">
                <a:solidFill>
                  <a:srgbClr val="FF0000"/>
                </a:solidFill>
              </a:rPr>
              <a:t>18.75%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 smtClean="0">
                <a:solidFill>
                  <a:srgbClr val="FF0000"/>
                </a:solidFill>
              </a:rPr>
              <a:t>Dissatisfied</a:t>
            </a:r>
            <a:r>
              <a:rPr lang="en-US" sz="5400" b="1" dirty="0">
                <a:solidFill>
                  <a:srgbClr val="FF0000"/>
                </a:solidFill>
              </a:rPr>
              <a:t>		</a:t>
            </a:r>
            <a:r>
              <a:rPr lang="en-US" sz="5400" b="1" dirty="0" smtClean="0">
                <a:solidFill>
                  <a:srgbClr val="FF0000"/>
                </a:solidFill>
              </a:rPr>
              <a:t>0.00%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0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 smtClean="0">
                <a:solidFill>
                  <a:srgbClr val="FF0000"/>
                </a:solidFill>
              </a:rPr>
              <a:t>Very Dissatisfied 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0.00%</a:t>
            </a:r>
            <a:r>
              <a:rPr lang="en-US" sz="5400" b="1" dirty="0">
                <a:solidFill>
                  <a:srgbClr val="FF0000"/>
                </a:solidFill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</a:rPr>
              <a:t>0</a:t>
            </a:r>
            <a:endParaRPr lang="en-US" sz="5400" b="1" dirty="0">
              <a:solidFill>
                <a:srgbClr val="FF0000"/>
              </a:solidFill>
            </a:endParaRPr>
          </a:p>
          <a:p>
            <a:pPr lvl="0"/>
            <a:r>
              <a:rPr lang="en-US" sz="5400" b="1" dirty="0" smtClean="0">
                <a:solidFill>
                  <a:srgbClr val="FF0000"/>
                </a:solidFill>
              </a:rPr>
              <a:t>Neutral</a:t>
            </a:r>
            <a:r>
              <a:rPr lang="en-US" sz="5400" b="1" dirty="0">
                <a:solidFill>
                  <a:srgbClr val="FF0000"/>
                </a:solidFill>
              </a:rPr>
              <a:t>		5</a:t>
            </a:r>
            <a:r>
              <a:rPr lang="en-US" sz="5400" b="1" dirty="0" smtClean="0">
                <a:solidFill>
                  <a:srgbClr val="FF0000"/>
                </a:solidFill>
              </a:rPr>
              <a:t>.88</a:t>
            </a:r>
            <a:r>
              <a:rPr lang="en-US" sz="5400" b="1" dirty="0">
                <a:solidFill>
                  <a:srgbClr val="FF0000"/>
                </a:solidFill>
              </a:rPr>
              <a:t>%	</a:t>
            </a:r>
            <a:r>
              <a:rPr lang="en-US" sz="5400" b="1" dirty="0" smtClean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  <a:p>
            <a:endParaRPr lang="en-US" sz="5400" b="1" dirty="0">
              <a:solidFill>
                <a:srgbClr val="FF0000"/>
              </a:solidFill>
            </a:endParaRPr>
          </a:p>
          <a:p>
            <a:endParaRPr lang="en-US" sz="5400" b="1" dirty="0" smtClean="0">
              <a:solidFill>
                <a:srgbClr val="FF0000"/>
              </a:solidFill>
            </a:endParaRPr>
          </a:p>
          <a:p>
            <a:endParaRPr lang="en-US" sz="5400" b="1" dirty="0">
              <a:solidFill>
                <a:srgbClr val="FF0000"/>
              </a:solidFill>
            </a:endParaRPr>
          </a:p>
          <a:p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20878800"/>
            <a:ext cx="166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smtClean="0">
                <a:solidFill>
                  <a:srgbClr val="000099"/>
                </a:solidFill>
              </a:rPr>
              <a:t>SURVEY RESULTS</a:t>
            </a:r>
          </a:p>
        </p:txBody>
      </p:sp>
      <p:pic>
        <p:nvPicPr>
          <p:cNvPr id="12" name="Picture 11" descr="OSA Graphics - Final (6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83585" y="557213"/>
            <a:ext cx="105156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2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3450</TotalTime>
  <Words>270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Bowie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jlangdon</dc:creator>
  <cp:lastModifiedBy>Becky Verzinski</cp:lastModifiedBy>
  <cp:revision>149</cp:revision>
  <dcterms:created xsi:type="dcterms:W3CDTF">2012-01-26T21:35:33Z</dcterms:created>
  <dcterms:modified xsi:type="dcterms:W3CDTF">2017-06-07T15:43:20Z</dcterms:modified>
</cp:coreProperties>
</file>