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20"/>
  </p:notesMasterIdLst>
  <p:sldIdLst>
    <p:sldId id="256" r:id="rId5"/>
    <p:sldId id="257" r:id="rId6"/>
    <p:sldId id="280" r:id="rId7"/>
    <p:sldId id="268" r:id="rId8"/>
    <p:sldId id="261" r:id="rId9"/>
    <p:sldId id="262" r:id="rId10"/>
    <p:sldId id="276" r:id="rId11"/>
    <p:sldId id="279" r:id="rId12"/>
    <p:sldId id="274" r:id="rId13"/>
    <p:sldId id="273" r:id="rId14"/>
    <p:sldId id="266" r:id="rId15"/>
    <p:sldId id="270" r:id="rId16"/>
    <p:sldId id="271" r:id="rId17"/>
    <p:sldId id="272" r:id="rId18"/>
    <p:sldId id="267" r:id="rId1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sandra Robinson" initials="CR"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39"/>
    <p:restoredTop sz="94650"/>
  </p:normalViewPr>
  <p:slideViewPr>
    <p:cSldViewPr snapToGrid="0" snapToObjects="1">
      <p:cViewPr varScale="1">
        <p:scale>
          <a:sx n="69" d="100"/>
          <a:sy n="69" d="100"/>
        </p:scale>
        <p:origin x="4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46845E25-913A-4508-BC97-1A5D819DC5BF}" type="datetimeFigureOut">
              <a:rPr lang="en-US" smtClean="0"/>
              <a:t>4/19/2022</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DDEADFE9-7588-444A-83ED-320419783C92}" type="slidenum">
              <a:rPr lang="en-US" smtClean="0"/>
              <a:t>‹#›</a:t>
            </a:fld>
            <a:endParaRPr lang="en-US"/>
          </a:p>
        </p:txBody>
      </p:sp>
    </p:spTree>
    <p:extLst>
      <p:ext uri="{BB962C8B-B14F-4D97-AF65-F5344CB8AC3E}">
        <p14:creationId xmlns:p14="http://schemas.microsoft.com/office/powerpoint/2010/main" val="3378155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5" name="Footer Placeholder 4"/>
          <p:cNvSpPr>
            <a:spLocks noGrp="1"/>
          </p:cNvSpPr>
          <p:nvPr>
            <p:ph type="ftr" sz="quarter" idx="11"/>
          </p:nvPr>
        </p:nvSpPr>
        <p:spPr/>
        <p:txBody>
          <a:bodyPr/>
          <a:lstStyle/>
          <a:p>
            <a:r>
              <a:rPr lang="en-US" smtClean="0"/>
              <a:t>Human Resource Development Program | bowiestate.edu/hrd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064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4" name="Footer Placeholder 3"/>
          <p:cNvSpPr>
            <a:spLocks noGrp="1"/>
          </p:cNvSpPr>
          <p:nvPr>
            <p:ph type="ftr" sz="quarter" idx="11"/>
          </p:nvPr>
        </p:nvSpPr>
        <p:spPr/>
        <p:txBody>
          <a:bodyPr/>
          <a:lstStyle/>
          <a:p>
            <a:r>
              <a:rPr lang="en-US" smtClean="0"/>
              <a:t>Human Resource Development Program | bowiestate.edu/hrd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443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5" name="Footer Placeholder 4"/>
          <p:cNvSpPr>
            <a:spLocks noGrp="1"/>
          </p:cNvSpPr>
          <p:nvPr>
            <p:ph type="ftr" sz="quarter" idx="11"/>
          </p:nvPr>
        </p:nvSpPr>
        <p:spPr/>
        <p:txBody>
          <a:bodyPr/>
          <a:lstStyle/>
          <a:p>
            <a:r>
              <a:rPr lang="en-US" smtClean="0"/>
              <a:t>Human Resource Development Program | bowiestate.edu/hrd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8466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5" name="Footer Placeholder 4"/>
          <p:cNvSpPr>
            <a:spLocks noGrp="1"/>
          </p:cNvSpPr>
          <p:nvPr>
            <p:ph type="ftr" sz="quarter" idx="11"/>
          </p:nvPr>
        </p:nvSpPr>
        <p:spPr/>
        <p:txBody>
          <a:bodyPr/>
          <a:lstStyle/>
          <a:p>
            <a:r>
              <a:rPr lang="en-US" smtClean="0"/>
              <a:t>Human Resource Development Program | bowiestate.edu/hrd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84366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5" name="Footer Placeholder 4"/>
          <p:cNvSpPr>
            <a:spLocks noGrp="1"/>
          </p:cNvSpPr>
          <p:nvPr>
            <p:ph type="ftr" sz="quarter" idx="11"/>
          </p:nvPr>
        </p:nvSpPr>
        <p:spPr/>
        <p:txBody>
          <a:bodyPr/>
          <a:lstStyle/>
          <a:p>
            <a:r>
              <a:rPr lang="en-US" smtClean="0"/>
              <a:t>Human Resource Development Program | bowiestate.edu/hrd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060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5" name="Footer Placeholder 4"/>
          <p:cNvSpPr>
            <a:spLocks noGrp="1"/>
          </p:cNvSpPr>
          <p:nvPr>
            <p:ph type="ftr" sz="quarter" idx="11"/>
          </p:nvPr>
        </p:nvSpPr>
        <p:spPr/>
        <p:txBody>
          <a:bodyPr/>
          <a:lstStyle/>
          <a:p>
            <a:r>
              <a:rPr lang="en-US" smtClean="0"/>
              <a:t>Human Resource Development Program | bowiestate.edu/hrd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03836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5" name="Footer Placeholder 4"/>
          <p:cNvSpPr>
            <a:spLocks noGrp="1"/>
          </p:cNvSpPr>
          <p:nvPr>
            <p:ph type="ftr" sz="quarter" idx="11"/>
          </p:nvPr>
        </p:nvSpPr>
        <p:spPr/>
        <p:txBody>
          <a:bodyPr/>
          <a:lstStyle/>
          <a:p>
            <a:r>
              <a:rPr lang="en-US" smtClean="0"/>
              <a:t>Human Resource Development Program | bowiestate.edu/hrd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4054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9B893-5326-4A40-BD7E-8F2E260C431F}"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4FDE5-11B9-D745-AF7A-EC518FCA22D4}" type="slidenum">
              <a:rPr lang="en-US" smtClean="0"/>
              <a:t>‹#›</a:t>
            </a:fld>
            <a:endParaRPr lang="en-US"/>
          </a:p>
        </p:txBody>
      </p:sp>
    </p:spTree>
    <p:extLst>
      <p:ext uri="{BB962C8B-B14F-4D97-AF65-F5344CB8AC3E}">
        <p14:creationId xmlns:p14="http://schemas.microsoft.com/office/powerpoint/2010/main" val="3664418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9B893-5326-4A40-BD7E-8F2E260C431F}"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4FDE5-11B9-D745-AF7A-EC518FCA22D4}" type="slidenum">
              <a:rPr lang="en-US" smtClean="0"/>
              <a:t>‹#›</a:t>
            </a:fld>
            <a:endParaRPr lang="en-US"/>
          </a:p>
        </p:txBody>
      </p:sp>
    </p:spTree>
    <p:extLst>
      <p:ext uri="{BB962C8B-B14F-4D97-AF65-F5344CB8AC3E}">
        <p14:creationId xmlns:p14="http://schemas.microsoft.com/office/powerpoint/2010/main" val="529235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Human Resource Development Program | </a:t>
            </a:r>
            <a:r>
              <a:rPr lang="en-US" dirty="0" err="1" smtClean="0"/>
              <a:t>bowiestate.edu</a:t>
            </a:r>
            <a:r>
              <a:rPr lang="en-US" dirty="0" smtClean="0"/>
              <a:t>/</a:t>
            </a:r>
            <a:r>
              <a:rPr lang="en-US" dirty="0" err="1" smtClean="0"/>
              <a:t>hrd</a:t>
            </a:r>
            <a:endParaRPr lang="en-US" dirty="0" smtClean="0"/>
          </a:p>
        </p:txBody>
      </p:sp>
    </p:spTree>
    <p:extLst>
      <p:ext uri="{BB962C8B-B14F-4D97-AF65-F5344CB8AC3E}">
        <p14:creationId xmlns:p14="http://schemas.microsoft.com/office/powerpoint/2010/main" val="4220532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Human Resource Development Program | </a:t>
            </a:r>
            <a:r>
              <a:rPr lang="en-US" dirty="0" err="1" smtClean="0"/>
              <a:t>bowiestate.edu</a:t>
            </a:r>
            <a:r>
              <a:rPr lang="en-US" dirty="0" smtClean="0"/>
              <a:t>/</a:t>
            </a:r>
            <a:r>
              <a:rPr lang="en-US" dirty="0" err="1" smtClean="0"/>
              <a:t>hrd</a:t>
            </a:r>
            <a:endParaRPr lang="en-US" dirty="0" smtClean="0"/>
          </a:p>
        </p:txBody>
      </p:sp>
    </p:spTree>
    <p:extLst>
      <p:ext uri="{BB962C8B-B14F-4D97-AF65-F5344CB8AC3E}">
        <p14:creationId xmlns:p14="http://schemas.microsoft.com/office/powerpoint/2010/main" val="344412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4/19/2022</a:t>
            </a:fld>
            <a:endParaRPr lang="en-US" dirty="0"/>
          </a:p>
        </p:txBody>
      </p:sp>
      <p:sp>
        <p:nvSpPr>
          <p:cNvPr id="5" name="Footer Placeholder 4"/>
          <p:cNvSpPr>
            <a:spLocks noGrp="1"/>
          </p:cNvSpPr>
          <p:nvPr>
            <p:ph type="ftr" sz="quarter" idx="11"/>
          </p:nvPr>
        </p:nvSpPr>
        <p:spPr/>
        <p:txBody>
          <a:bodyPr/>
          <a:lstStyle/>
          <a:p>
            <a:r>
              <a:rPr lang="en-US" smtClean="0"/>
              <a:t>Human Resource Development Program | bowiestate.edu/hrd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719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69B893-5326-4A40-BD7E-8F2E260C431F}"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4FDE5-11B9-D745-AF7A-EC518FCA22D4}" type="slidenum">
              <a:rPr lang="en-US" smtClean="0"/>
              <a:t>‹#›</a:t>
            </a:fld>
            <a:endParaRPr lang="en-US"/>
          </a:p>
        </p:txBody>
      </p:sp>
    </p:spTree>
    <p:extLst>
      <p:ext uri="{BB962C8B-B14F-4D97-AF65-F5344CB8AC3E}">
        <p14:creationId xmlns:p14="http://schemas.microsoft.com/office/powerpoint/2010/main" val="175982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69B893-5326-4A40-BD7E-8F2E260C431F}"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4FDE5-11B9-D745-AF7A-EC518FCA22D4}" type="slidenum">
              <a:rPr lang="en-US" smtClean="0"/>
              <a:t>‹#›</a:t>
            </a:fld>
            <a:endParaRPr lang="en-US"/>
          </a:p>
        </p:txBody>
      </p:sp>
    </p:spTree>
    <p:extLst>
      <p:ext uri="{BB962C8B-B14F-4D97-AF65-F5344CB8AC3E}">
        <p14:creationId xmlns:p14="http://schemas.microsoft.com/office/powerpoint/2010/main" val="274593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69B893-5326-4A40-BD7E-8F2E260C431F}" type="datetimeFigureOut">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74FDE5-11B9-D745-AF7A-EC518FCA22D4}" type="slidenum">
              <a:rPr lang="en-US" smtClean="0"/>
              <a:t>‹#›</a:t>
            </a:fld>
            <a:endParaRPr lang="en-US"/>
          </a:p>
        </p:txBody>
      </p:sp>
    </p:spTree>
    <p:extLst>
      <p:ext uri="{BB962C8B-B14F-4D97-AF65-F5344CB8AC3E}">
        <p14:creationId xmlns:p14="http://schemas.microsoft.com/office/powerpoint/2010/main" val="586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69B893-5326-4A40-BD7E-8F2E260C431F}" type="datetimeFigureOut">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74FDE5-11B9-D745-AF7A-EC518FCA22D4}" type="slidenum">
              <a:rPr lang="en-US" smtClean="0"/>
              <a:t>‹#›</a:t>
            </a:fld>
            <a:endParaRPr lang="en-US"/>
          </a:p>
        </p:txBody>
      </p:sp>
    </p:spTree>
    <p:extLst>
      <p:ext uri="{BB962C8B-B14F-4D97-AF65-F5344CB8AC3E}">
        <p14:creationId xmlns:p14="http://schemas.microsoft.com/office/powerpoint/2010/main" val="2371756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9B893-5326-4A40-BD7E-8F2E260C431F}" type="datetimeFigureOut">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74FDE5-11B9-D745-AF7A-EC518FCA22D4}" type="slidenum">
              <a:rPr lang="en-US" smtClean="0"/>
              <a:t>‹#›</a:t>
            </a:fld>
            <a:endParaRPr lang="en-US"/>
          </a:p>
        </p:txBody>
      </p:sp>
    </p:spTree>
    <p:extLst>
      <p:ext uri="{BB962C8B-B14F-4D97-AF65-F5344CB8AC3E}">
        <p14:creationId xmlns:p14="http://schemas.microsoft.com/office/powerpoint/2010/main" val="179454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269B893-5326-4A40-BD7E-8F2E260C431F}"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4FDE5-11B9-D745-AF7A-EC518FCA22D4}" type="slidenum">
              <a:rPr lang="en-US" smtClean="0"/>
              <a:t>‹#›</a:t>
            </a:fld>
            <a:endParaRPr lang="en-US"/>
          </a:p>
        </p:txBody>
      </p:sp>
    </p:spTree>
    <p:extLst>
      <p:ext uri="{BB962C8B-B14F-4D97-AF65-F5344CB8AC3E}">
        <p14:creationId xmlns:p14="http://schemas.microsoft.com/office/powerpoint/2010/main" val="126414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269B893-5326-4A40-BD7E-8F2E260C431F}"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4FDE5-11B9-D745-AF7A-EC518FCA22D4}" type="slidenum">
              <a:rPr lang="en-US" smtClean="0"/>
              <a:t>‹#›</a:t>
            </a:fld>
            <a:endParaRPr lang="en-US"/>
          </a:p>
        </p:txBody>
      </p:sp>
    </p:spTree>
    <p:extLst>
      <p:ext uri="{BB962C8B-B14F-4D97-AF65-F5344CB8AC3E}">
        <p14:creationId xmlns:p14="http://schemas.microsoft.com/office/powerpoint/2010/main" val="334209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4/19/2022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smtClean="0"/>
              <a:t>Human Resource Development Program | bowiestate.edu/hrd</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1278987"/>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9">
            <a:extLst>
              <a:ext uri="{FF2B5EF4-FFF2-40B4-BE49-F238E27FC236}">
                <a16:creationId xmlns:a16="http://schemas.microsoft.com/office/drawing/2014/main" id="{DBC48D8D-6F92-4845-B31B-ACFCB22F823A}"/>
              </a:ext>
            </a:extLst>
          </p:cNvPr>
          <p:cNvSpPr txBox="1">
            <a:spLocks/>
          </p:cNvSpPr>
          <p:nvPr/>
        </p:nvSpPr>
        <p:spPr>
          <a:xfrm>
            <a:off x="800733" y="2751221"/>
            <a:ext cx="10339754" cy="220725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8800" b="1" dirty="0" smtClean="0">
                <a:latin typeface="Lucida Bright" panose="02040602050505020304" pitchFamily="18" charset="0"/>
              </a:rPr>
              <a:t>Purchase Card Training</a:t>
            </a:r>
          </a:p>
          <a:p>
            <a:pPr marL="0" indent="0">
              <a:buNone/>
            </a:pPr>
            <a:endParaRPr lang="en-US" dirty="0"/>
          </a:p>
        </p:txBody>
      </p:sp>
    </p:spTree>
    <p:extLst>
      <p:ext uri="{BB962C8B-B14F-4D97-AF65-F5344CB8AC3E}">
        <p14:creationId xmlns:p14="http://schemas.microsoft.com/office/powerpoint/2010/main" val="76914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5955" y="1201783"/>
            <a:ext cx="8847907" cy="507831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latin typeface="Lucida Bright" panose="02040602050505020304" pitchFamily="18" charset="0"/>
              </a:rPr>
              <a:t>Allowable Purchases With Approval from Joi Schumott Purchase Card Coordinator.</a:t>
            </a:r>
          </a:p>
          <a:p>
            <a:endParaRPr lang="en-US" dirty="0">
              <a:latin typeface="Lucida Bright" panose="02040602050505020304" pitchFamily="18" charset="0"/>
            </a:endParaRPr>
          </a:p>
          <a:p>
            <a:r>
              <a:rPr lang="en-US" dirty="0" smtClean="0">
                <a:latin typeface="Lucida Bright" panose="02040602050505020304" pitchFamily="18" charset="0"/>
              </a:rPr>
              <a:t>Amazon</a:t>
            </a:r>
          </a:p>
          <a:p>
            <a:r>
              <a:rPr lang="en-US" dirty="0" smtClean="0">
                <a:latin typeface="Lucida Bright" panose="02040602050505020304" pitchFamily="18" charset="0"/>
              </a:rPr>
              <a:t>New Egg</a:t>
            </a:r>
          </a:p>
          <a:p>
            <a:r>
              <a:rPr lang="en-US" dirty="0" smtClean="0">
                <a:latin typeface="Lucida Bright" panose="02040602050505020304" pitchFamily="18" charset="0"/>
              </a:rPr>
              <a:t>Walmart</a:t>
            </a:r>
          </a:p>
          <a:p>
            <a:r>
              <a:rPr lang="en-US" dirty="0" smtClean="0">
                <a:latin typeface="Lucida Bright" panose="02040602050505020304" pitchFamily="18" charset="0"/>
              </a:rPr>
              <a:t>Dollar Tree</a:t>
            </a:r>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smtClean="0"/>
          </a:p>
          <a:p>
            <a:endParaRPr lang="en-US" dirty="0"/>
          </a:p>
        </p:txBody>
      </p:sp>
      <p:pic>
        <p:nvPicPr>
          <p:cNvPr id="3" name="Picture 2" descr="Lean Change Management | Lean Change Manage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943" y="2342903"/>
            <a:ext cx="1611086" cy="983772"/>
          </a:xfrm>
          <a:prstGeom prst="rect">
            <a:avLst/>
          </a:prstGeom>
        </p:spPr>
      </p:pic>
      <p:pic>
        <p:nvPicPr>
          <p:cNvPr id="4" name="Picture 3" descr="Week Adjourned: 1.20.17 - Walmart, Apple, J&amp;J"/>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189" y="1820363"/>
            <a:ext cx="2762250" cy="1771650"/>
          </a:xfrm>
          <a:prstGeom prst="rect">
            <a:avLst/>
          </a:prstGeom>
        </p:spPr>
      </p:pic>
      <p:pic>
        <p:nvPicPr>
          <p:cNvPr id="5" name="Picture 4" descr="MORE Dollar Tree coupon match-u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9415" y="3601020"/>
            <a:ext cx="2638425" cy="1733550"/>
          </a:xfrm>
          <a:prstGeom prst="rect">
            <a:avLst/>
          </a:prstGeom>
        </p:spPr>
      </p:pic>
      <p:pic>
        <p:nvPicPr>
          <p:cNvPr id="6" name="Picture 5" descr="Newegg - Wiki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6992" y="3972734"/>
            <a:ext cx="3100254" cy="2066925"/>
          </a:xfrm>
          <a:prstGeom prst="rect">
            <a:avLst/>
          </a:prstGeom>
        </p:spPr>
      </p:pic>
    </p:spTree>
    <p:extLst>
      <p:ext uri="{BB962C8B-B14F-4D97-AF65-F5344CB8AC3E}">
        <p14:creationId xmlns:p14="http://schemas.microsoft.com/office/powerpoint/2010/main" val="4137702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607" y="612845"/>
            <a:ext cx="11927393" cy="4370427"/>
          </a:xfrm>
          <a:prstGeom prst="rect">
            <a:avLst/>
          </a:prstGeom>
        </p:spPr>
        <p:txBody>
          <a:bodyPr wrap="square">
            <a:spAutoFit/>
          </a:bodyPr>
          <a:lstStyle/>
          <a:p>
            <a:endParaRPr lang="en-US" dirty="0" smtClean="0">
              <a:solidFill>
                <a:srgbClr val="000000"/>
              </a:solidFill>
              <a:latin typeface="Times New Roman" panose="02020603050405020304" pitchFamily="18" charset="0"/>
            </a:endParaRPr>
          </a:p>
          <a:p>
            <a:pPr algn="ctr"/>
            <a:r>
              <a:rPr lang="en-US" b="1" u="sng" dirty="0">
                <a:solidFill>
                  <a:srgbClr val="000000"/>
                </a:solidFill>
                <a:latin typeface="Georgia" panose="02040502050405020303" pitchFamily="18" charset="0"/>
              </a:rPr>
              <a:t>CARDHOLDER LIMITS </a:t>
            </a:r>
          </a:p>
          <a:p>
            <a:pPr algn="ctr"/>
            <a:endParaRPr lang="en-US" dirty="0">
              <a:solidFill>
                <a:srgbClr val="000000"/>
              </a:solidFill>
              <a:latin typeface="Georgia" panose="02040502050405020303" pitchFamily="18" charset="0"/>
            </a:endParaRPr>
          </a:p>
          <a:p>
            <a:r>
              <a:rPr lang="en-US" sz="1600" dirty="0" smtClean="0">
                <a:solidFill>
                  <a:srgbClr val="000000"/>
                </a:solidFill>
                <a:latin typeface="Georgia" panose="02040502050405020303" pitchFamily="18" charset="0"/>
              </a:rPr>
              <a:t>The Maximum Monthly limit for Corporate </a:t>
            </a:r>
            <a:r>
              <a:rPr lang="en-US" sz="1600" dirty="0">
                <a:solidFill>
                  <a:srgbClr val="000000"/>
                </a:solidFill>
                <a:latin typeface="Georgia" panose="02040502050405020303" pitchFamily="18" charset="0"/>
              </a:rPr>
              <a:t>Purchasing Cards for all State of Maryland </a:t>
            </a:r>
            <a:r>
              <a:rPr lang="en-US" sz="1600" dirty="0" smtClean="0">
                <a:solidFill>
                  <a:srgbClr val="000000"/>
                </a:solidFill>
                <a:latin typeface="Georgia" panose="02040502050405020303" pitchFamily="18" charset="0"/>
              </a:rPr>
              <a:t>employees is $15000</a:t>
            </a:r>
            <a:r>
              <a:rPr lang="en-US" sz="1600" dirty="0" smtClean="0">
                <a:solidFill>
                  <a:srgbClr val="000000"/>
                </a:solidFill>
                <a:latin typeface="Georgia" panose="02040502050405020303" pitchFamily="18" charset="0"/>
              </a:rPr>
              <a:t>. The single purchase </a:t>
            </a:r>
            <a:endParaRPr lang="en-US" sz="1600" dirty="0">
              <a:solidFill>
                <a:srgbClr val="000000"/>
              </a:solidFill>
              <a:latin typeface="Georgia" panose="02040502050405020303" pitchFamily="18" charset="0"/>
            </a:endParaRPr>
          </a:p>
          <a:p>
            <a:r>
              <a:rPr lang="en-US" sz="1600" dirty="0" smtClean="0">
                <a:solidFill>
                  <a:srgbClr val="000000"/>
                </a:solidFill>
                <a:latin typeface="Georgia" panose="02040502050405020303" pitchFamily="18" charset="0"/>
              </a:rPr>
              <a:t>limit </a:t>
            </a:r>
            <a:r>
              <a:rPr lang="en-US" sz="1600" dirty="0">
                <a:solidFill>
                  <a:srgbClr val="000000"/>
                </a:solidFill>
                <a:latin typeface="Georgia" panose="02040502050405020303" pitchFamily="18" charset="0"/>
              </a:rPr>
              <a:t>of $5,000. The </a:t>
            </a:r>
            <a:r>
              <a:rPr lang="en-US" sz="1600" dirty="0" smtClean="0">
                <a:solidFill>
                  <a:srgbClr val="000000"/>
                </a:solidFill>
                <a:latin typeface="Georgia" panose="02040502050405020303" pitchFamily="18" charset="0"/>
              </a:rPr>
              <a:t>Purchase Card </a:t>
            </a:r>
            <a:r>
              <a:rPr lang="en-US" sz="1600" dirty="0" smtClean="0">
                <a:solidFill>
                  <a:srgbClr val="000000"/>
                </a:solidFill>
                <a:latin typeface="Georgia" panose="02040502050405020303" pitchFamily="18" charset="0"/>
              </a:rPr>
              <a:t>Coordinator </a:t>
            </a:r>
            <a:r>
              <a:rPr lang="en-US" sz="1600" dirty="0" smtClean="0">
                <a:solidFill>
                  <a:srgbClr val="000000"/>
                </a:solidFill>
                <a:latin typeface="Georgia" panose="02040502050405020303" pitchFamily="18" charset="0"/>
              </a:rPr>
              <a:t>may </a:t>
            </a:r>
            <a:r>
              <a:rPr lang="en-US" sz="1600" dirty="0">
                <a:solidFill>
                  <a:srgbClr val="000000"/>
                </a:solidFill>
                <a:latin typeface="Georgia" panose="02040502050405020303" pitchFamily="18" charset="0"/>
              </a:rPr>
              <a:t>adjust the </a:t>
            </a:r>
            <a:r>
              <a:rPr lang="en-US" sz="1600" dirty="0" smtClean="0">
                <a:solidFill>
                  <a:srgbClr val="000000"/>
                </a:solidFill>
                <a:latin typeface="Georgia" panose="02040502050405020303" pitchFamily="18" charset="0"/>
              </a:rPr>
              <a:t>monthly </a:t>
            </a:r>
            <a:r>
              <a:rPr lang="en-US" sz="1600" dirty="0">
                <a:solidFill>
                  <a:srgbClr val="000000"/>
                </a:solidFill>
                <a:latin typeface="Georgia" panose="02040502050405020303" pitchFamily="18" charset="0"/>
              </a:rPr>
              <a:t>purchase limits upward when appropriate justification is provided. However, the maximum single purchase limit under all circumstances is </a:t>
            </a:r>
            <a:r>
              <a:rPr lang="en-US" sz="1600" dirty="0" smtClean="0">
                <a:solidFill>
                  <a:srgbClr val="000000"/>
                </a:solidFill>
                <a:latin typeface="Georgia" panose="02040502050405020303" pitchFamily="18" charset="0"/>
              </a:rPr>
              <a:t>$5,000</a:t>
            </a:r>
            <a:r>
              <a:rPr lang="en-US" sz="1600" dirty="0">
                <a:solidFill>
                  <a:srgbClr val="000000"/>
                </a:solidFill>
                <a:latin typeface="Georgia" panose="02040502050405020303" pitchFamily="18" charset="0"/>
              </a:rPr>
              <a:t>.</a:t>
            </a:r>
            <a:endParaRPr lang="en-US" sz="1600" dirty="0" smtClean="0">
              <a:solidFill>
                <a:srgbClr val="000000"/>
              </a:solidFill>
              <a:latin typeface="Georgia" panose="02040502050405020303" pitchFamily="18" charset="0"/>
            </a:endParaRPr>
          </a:p>
          <a:p>
            <a:endParaRPr lang="en-US" sz="1600" dirty="0" smtClean="0">
              <a:solidFill>
                <a:srgbClr val="000000"/>
              </a:solidFill>
              <a:latin typeface="Georgia" panose="02040502050405020303" pitchFamily="18" charset="0"/>
            </a:endParaRPr>
          </a:p>
          <a:p>
            <a:r>
              <a:rPr lang="en-US" sz="1600" dirty="0" smtClean="0">
                <a:solidFill>
                  <a:srgbClr val="000000"/>
                </a:solidFill>
                <a:latin typeface="Georgia" panose="02040502050405020303" pitchFamily="18" charset="0"/>
              </a:rPr>
              <a:t>As </a:t>
            </a:r>
            <a:r>
              <a:rPr lang="en-US" sz="1600" dirty="0">
                <a:solidFill>
                  <a:srgbClr val="000000"/>
                </a:solidFill>
                <a:latin typeface="Georgia" panose="02040502050405020303" pitchFamily="18" charset="0"/>
              </a:rPr>
              <a:t>with current purchasing regulations, "splitting" purchases to exceed this limit is prohibited. “Splitting” is defined as any action taken specifically designed to circumvent (exceed) the single purchase limit, i.e. requesting a vendor process two or more individual transactions for the same item or service which combined exceed the single purchase limit. </a:t>
            </a:r>
            <a:endParaRPr lang="en-US" sz="1600" dirty="0">
              <a:solidFill>
                <a:srgbClr val="000000"/>
              </a:solidFill>
              <a:latin typeface="Times New Roman" panose="02020603050405020304" pitchFamily="18" charset="0"/>
            </a:endParaRPr>
          </a:p>
          <a:p>
            <a:endParaRPr lang="en-US" sz="1600" dirty="0">
              <a:solidFill>
                <a:srgbClr val="000000"/>
              </a:solidFill>
              <a:latin typeface="Georgia" panose="02040502050405020303" pitchFamily="18" charset="0"/>
            </a:endParaRPr>
          </a:p>
          <a:p>
            <a:r>
              <a:rPr lang="en-US" sz="1600" dirty="0">
                <a:solidFill>
                  <a:srgbClr val="000000"/>
                </a:solidFill>
                <a:latin typeface="Georgia" panose="02040502050405020303" pitchFamily="18" charset="0"/>
              </a:rPr>
              <a:t>When using your CPC to make hotel reservations first calculate the total cost for your stay. As part of your planning, you will need to determine the number of rooms and days required for your trip. If that dollar amount exceeds the single purchase limit on your CPC, then you cannot use the card to pay for the hotel room(s). </a:t>
            </a:r>
            <a:endParaRPr lang="en-US" sz="1600" dirty="0" smtClean="0">
              <a:solidFill>
                <a:srgbClr val="000000"/>
              </a:solidFill>
              <a:latin typeface="Georgia" panose="02040502050405020303" pitchFamily="18" charset="0"/>
            </a:endParaRPr>
          </a:p>
          <a:p>
            <a:endParaRPr lang="en-US" sz="1600" dirty="0">
              <a:solidFill>
                <a:srgbClr val="000000"/>
              </a:solidFill>
              <a:latin typeface="Georgia" panose="02040502050405020303" pitchFamily="18" charset="0"/>
            </a:endParaRPr>
          </a:p>
          <a:p>
            <a:r>
              <a:rPr lang="en-US" sz="1600" dirty="0">
                <a:solidFill>
                  <a:srgbClr val="000000"/>
                </a:solidFill>
                <a:latin typeface="Georgia" panose="02040502050405020303" pitchFamily="18" charset="0"/>
              </a:rPr>
              <a:t>Individuals using the Purchasing Card for University approved travel such as hotels, motels, and automobile rental must provide a copy of their approved “Travel Request Form” with their monthly transaction log.</a:t>
            </a:r>
            <a:endParaRPr lang="en-US" sz="1600" dirty="0">
              <a:latin typeface="Georgia" panose="02040502050405020303" pitchFamily="18" charset="0"/>
            </a:endParaRPr>
          </a:p>
        </p:txBody>
      </p:sp>
    </p:spTree>
    <p:extLst>
      <p:ext uri="{BB962C8B-B14F-4D97-AF65-F5344CB8AC3E}">
        <p14:creationId xmlns:p14="http://schemas.microsoft.com/office/powerpoint/2010/main" val="116747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637251"/>
            <a:ext cx="12191999" cy="8586966"/>
          </a:xfrm>
          <a:prstGeom prst="rect">
            <a:avLst/>
          </a:prstGeom>
        </p:spPr>
        <p:txBody>
          <a:bodyPr wrap="square">
            <a:spAutoFit/>
          </a:bodyPr>
          <a:lstStyle/>
          <a:p>
            <a:endParaRPr lang="en-US" sz="1600" b="1" dirty="0" smtClean="0">
              <a:solidFill>
                <a:srgbClr val="000000"/>
              </a:solidFill>
              <a:latin typeface="Times New Roman" panose="02020603050405020304" pitchFamily="18" charset="0"/>
            </a:endParaRPr>
          </a:p>
          <a:p>
            <a:endParaRPr lang="en-US" sz="1600" b="1" dirty="0">
              <a:solidFill>
                <a:srgbClr val="000000"/>
              </a:solidFill>
              <a:latin typeface="Times New Roman" panose="02020603050405020304" pitchFamily="18" charset="0"/>
            </a:endParaRPr>
          </a:p>
          <a:p>
            <a:endParaRPr lang="en-US" sz="1600" b="1" dirty="0" smtClean="0">
              <a:solidFill>
                <a:srgbClr val="000000"/>
              </a:solidFill>
              <a:latin typeface="Times New Roman" panose="02020603050405020304" pitchFamily="18" charset="0"/>
            </a:endParaRPr>
          </a:p>
          <a:p>
            <a:endParaRPr lang="en-US" sz="1600" b="1" dirty="0">
              <a:solidFill>
                <a:srgbClr val="000000"/>
              </a:solidFill>
              <a:latin typeface="Times New Roman" panose="02020603050405020304" pitchFamily="18" charset="0"/>
            </a:endParaRPr>
          </a:p>
          <a:p>
            <a:endParaRPr lang="en-US" sz="1600" b="1" dirty="0" smtClean="0">
              <a:solidFill>
                <a:srgbClr val="000000"/>
              </a:solidFill>
              <a:latin typeface="Times New Roman" panose="02020603050405020304" pitchFamily="18" charset="0"/>
            </a:endParaRPr>
          </a:p>
          <a:p>
            <a:endParaRPr lang="en-US" sz="1600" b="1" dirty="0" smtClean="0">
              <a:solidFill>
                <a:srgbClr val="000000"/>
              </a:solidFill>
              <a:latin typeface="Times New Roman" panose="02020603050405020304" pitchFamily="18" charset="0"/>
            </a:endParaRPr>
          </a:p>
          <a:p>
            <a:endParaRPr lang="en-US" sz="1600" b="1" dirty="0">
              <a:solidFill>
                <a:srgbClr val="000000"/>
              </a:solidFill>
              <a:latin typeface="Times New Roman" panose="02020603050405020304" pitchFamily="18" charset="0"/>
            </a:endParaRPr>
          </a:p>
          <a:p>
            <a:endParaRPr lang="en-US" sz="1600" b="1" dirty="0" smtClean="0">
              <a:solidFill>
                <a:srgbClr val="000000"/>
              </a:solidFill>
              <a:latin typeface="Times New Roman" panose="02020603050405020304" pitchFamily="18" charset="0"/>
            </a:endParaRPr>
          </a:p>
          <a:p>
            <a:endParaRPr lang="en-US" sz="1600" b="1" dirty="0">
              <a:solidFill>
                <a:srgbClr val="000000"/>
              </a:solidFill>
              <a:latin typeface="Times New Roman" panose="02020603050405020304" pitchFamily="18" charset="0"/>
            </a:endParaRPr>
          </a:p>
          <a:p>
            <a:endParaRPr lang="en-US" sz="1600" b="1" dirty="0" smtClean="0">
              <a:solidFill>
                <a:srgbClr val="000000"/>
              </a:solidFill>
              <a:latin typeface="Times New Roman" panose="02020603050405020304" pitchFamily="18" charset="0"/>
            </a:endParaRPr>
          </a:p>
          <a:p>
            <a:endParaRPr lang="en-US" sz="1600" b="1" dirty="0">
              <a:solidFill>
                <a:srgbClr val="000000"/>
              </a:solidFill>
              <a:latin typeface="Times New Roman" panose="02020603050405020304" pitchFamily="18" charset="0"/>
            </a:endParaRPr>
          </a:p>
          <a:p>
            <a:endParaRPr lang="en-US" sz="1600" b="1" dirty="0" smtClean="0">
              <a:solidFill>
                <a:srgbClr val="000000"/>
              </a:solidFill>
              <a:latin typeface="Times New Roman" panose="02020603050405020304" pitchFamily="18" charset="0"/>
            </a:endParaRPr>
          </a:p>
          <a:p>
            <a:endParaRPr lang="en-US" sz="1400" b="1" dirty="0" smtClean="0">
              <a:solidFill>
                <a:srgbClr val="000000"/>
              </a:solidFill>
              <a:latin typeface="Times New Roman" panose="02020603050405020304" pitchFamily="18" charset="0"/>
            </a:endParaRPr>
          </a:p>
          <a:p>
            <a:endParaRPr lang="en-US" sz="1400" b="1" dirty="0">
              <a:solidFill>
                <a:srgbClr val="000000"/>
              </a:solidFill>
              <a:latin typeface="Times New Roman" panose="02020603050405020304" pitchFamily="18" charset="0"/>
            </a:endParaRPr>
          </a:p>
          <a:p>
            <a:pPr algn="ctr"/>
            <a:endParaRPr lang="en-US" sz="2400" b="1" dirty="0" smtClean="0">
              <a:solidFill>
                <a:srgbClr val="000000"/>
              </a:solidFill>
              <a:latin typeface="Times New Roman" panose="02020603050405020304" pitchFamily="18" charset="0"/>
            </a:endParaRPr>
          </a:p>
          <a:p>
            <a:pPr algn="ctr"/>
            <a:endParaRPr lang="en-US" sz="1400" dirty="0" smtClean="0">
              <a:solidFill>
                <a:srgbClr val="000000"/>
              </a:solidFill>
              <a:latin typeface="Times New Roman" panose="02020603050405020304" pitchFamily="18" charset="0"/>
            </a:endParaRPr>
          </a:p>
          <a:p>
            <a:endParaRPr lang="en-US" sz="1400" dirty="0" smtClean="0">
              <a:solidFill>
                <a:srgbClr val="000000"/>
              </a:solidFill>
              <a:latin typeface="Lucida Bright" panose="02040602050505020304" pitchFamily="18" charset="0"/>
            </a:endParaRPr>
          </a:p>
          <a:p>
            <a:endParaRPr lang="en-US" sz="1400" dirty="0">
              <a:solidFill>
                <a:srgbClr val="000000"/>
              </a:solidFill>
              <a:latin typeface="Lucida Bright" panose="02040602050505020304" pitchFamily="18" charset="0"/>
            </a:endParaRPr>
          </a:p>
          <a:p>
            <a:r>
              <a:rPr lang="en-US" b="1" u="sng" dirty="0" smtClean="0">
                <a:solidFill>
                  <a:srgbClr val="000000"/>
                </a:solidFill>
                <a:latin typeface="Lucida Bright" panose="02040602050505020304" pitchFamily="18" charset="0"/>
              </a:rPr>
              <a:t>Additional </a:t>
            </a:r>
            <a:r>
              <a:rPr lang="en-US" b="1" u="sng" dirty="0">
                <a:solidFill>
                  <a:srgbClr val="000000"/>
                </a:solidFill>
                <a:latin typeface="Lucida Bright" panose="02040602050505020304" pitchFamily="18" charset="0"/>
              </a:rPr>
              <a:t>Restrictions</a:t>
            </a:r>
            <a:r>
              <a:rPr lang="en-US" b="1" dirty="0">
                <a:solidFill>
                  <a:srgbClr val="000000"/>
                </a:solidFill>
                <a:latin typeface="Lucida Bright" panose="02040602050505020304" pitchFamily="18" charset="0"/>
              </a:rPr>
              <a:t>: </a:t>
            </a:r>
            <a:r>
              <a:rPr lang="en-US" dirty="0">
                <a:solidFill>
                  <a:srgbClr val="000000"/>
                </a:solidFill>
                <a:latin typeface="Lucida Bright" panose="02040602050505020304" pitchFamily="18" charset="0"/>
              </a:rPr>
              <a:t>Bowie State University has placed additional restrictions </a:t>
            </a:r>
            <a:r>
              <a:rPr lang="en-US" dirty="0" smtClean="0">
                <a:solidFill>
                  <a:srgbClr val="000000"/>
                </a:solidFill>
                <a:latin typeface="Lucida Bright" panose="02040602050505020304" pitchFamily="18" charset="0"/>
              </a:rPr>
              <a:t>on </a:t>
            </a:r>
            <a:r>
              <a:rPr lang="en-US" dirty="0">
                <a:solidFill>
                  <a:srgbClr val="000000"/>
                </a:solidFill>
                <a:latin typeface="Lucida Bright" panose="02040602050505020304" pitchFamily="18" charset="0"/>
              </a:rPr>
              <a:t>the following purchases unless a one-time exception is made by the Director of </a:t>
            </a:r>
            <a:r>
              <a:rPr lang="en-US" dirty="0" smtClean="0">
                <a:solidFill>
                  <a:srgbClr val="000000"/>
                </a:solidFill>
                <a:latin typeface="Lucida Bright" panose="02040602050505020304" pitchFamily="18" charset="0"/>
              </a:rPr>
              <a:t>Procurement or the Purchase Card Coordinator.</a:t>
            </a:r>
          </a:p>
          <a:p>
            <a:endParaRPr lang="en-US" dirty="0">
              <a:solidFill>
                <a:srgbClr val="000000"/>
              </a:solidFill>
              <a:latin typeface="Lucida Bright" panose="02040602050505020304" pitchFamily="18" charset="0"/>
            </a:endParaRPr>
          </a:p>
          <a:p>
            <a:r>
              <a:rPr lang="en-US" dirty="0">
                <a:solidFill>
                  <a:srgbClr val="000000"/>
                </a:solidFill>
                <a:latin typeface="Lucida Bright" panose="02040602050505020304" pitchFamily="18" charset="0"/>
              </a:rPr>
              <a:t>1. </a:t>
            </a:r>
            <a:r>
              <a:rPr lang="en-US" dirty="0" smtClean="0">
                <a:solidFill>
                  <a:srgbClr val="000000"/>
                </a:solidFill>
                <a:latin typeface="Lucida Bright" panose="02040602050505020304" pitchFamily="18" charset="0"/>
              </a:rPr>
              <a:t>(</a:t>
            </a:r>
            <a:r>
              <a:rPr lang="en-US" dirty="0">
                <a:solidFill>
                  <a:srgbClr val="000000"/>
                </a:solidFill>
                <a:latin typeface="Lucida Bright" panose="02040602050505020304" pitchFamily="18" charset="0"/>
              </a:rPr>
              <a:t>pens, paper, pencils, </a:t>
            </a:r>
            <a:r>
              <a:rPr lang="en-US" dirty="0" err="1">
                <a:solidFill>
                  <a:srgbClr val="000000"/>
                </a:solidFill>
                <a:latin typeface="Lucida Bright" panose="02040602050505020304" pitchFamily="18" charset="0"/>
              </a:rPr>
              <a:t>etc</a:t>
            </a:r>
            <a:r>
              <a:rPr lang="en-US" dirty="0">
                <a:solidFill>
                  <a:srgbClr val="000000"/>
                </a:solidFill>
                <a:latin typeface="Lucida Bright" panose="02040602050505020304" pitchFamily="18" charset="0"/>
              </a:rPr>
              <a:t>) must be procured </a:t>
            </a:r>
            <a:r>
              <a:rPr lang="en-US" dirty="0" smtClean="0">
                <a:solidFill>
                  <a:srgbClr val="000000"/>
                </a:solidFill>
                <a:latin typeface="Lucida Bright" panose="02040602050505020304" pitchFamily="18" charset="0"/>
              </a:rPr>
              <a:t>through </a:t>
            </a:r>
            <a:r>
              <a:rPr lang="en-US" dirty="0">
                <a:solidFill>
                  <a:srgbClr val="000000"/>
                </a:solidFill>
                <a:latin typeface="Lucida Bright" panose="02040602050505020304" pitchFamily="18" charset="0"/>
              </a:rPr>
              <a:t>the University’s Stockless Stores providers. </a:t>
            </a:r>
          </a:p>
          <a:p>
            <a:r>
              <a:rPr lang="de-DE" dirty="0">
                <a:solidFill>
                  <a:srgbClr val="000000"/>
                </a:solidFill>
                <a:latin typeface="Lucida Bright" panose="02040602050505020304" pitchFamily="18" charset="0"/>
              </a:rPr>
              <a:t>2. Computer Hardware, Software, Peripherals, etc. </a:t>
            </a:r>
          </a:p>
          <a:p>
            <a:r>
              <a:rPr lang="en-US" dirty="0">
                <a:solidFill>
                  <a:srgbClr val="000000"/>
                </a:solidFill>
                <a:latin typeface="Lucida Bright" panose="02040602050505020304" pitchFamily="18" charset="0"/>
              </a:rPr>
              <a:t>3. Apparel, Clothing, Attire </a:t>
            </a:r>
          </a:p>
          <a:p>
            <a:r>
              <a:rPr lang="en-US" dirty="0">
                <a:solidFill>
                  <a:srgbClr val="000000"/>
                </a:solidFill>
                <a:latin typeface="Lucida Bright" panose="02040602050505020304" pitchFamily="18" charset="0"/>
              </a:rPr>
              <a:t>4. Furniture (Maryland Correctional Enterprises has the right of first refusal) </a:t>
            </a:r>
          </a:p>
          <a:p>
            <a:r>
              <a:rPr lang="en-US" dirty="0">
                <a:solidFill>
                  <a:srgbClr val="000000"/>
                </a:solidFill>
                <a:latin typeface="Lucida Bright" panose="02040602050505020304" pitchFamily="18" charset="0"/>
              </a:rPr>
              <a:t>5. Printing (Maryland Correctional Enterprises has the right of first refusal). </a:t>
            </a:r>
            <a:r>
              <a:rPr lang="en-US" dirty="0" smtClean="0">
                <a:solidFill>
                  <a:srgbClr val="000000"/>
                </a:solidFill>
                <a:latin typeface="Lucida Bright" panose="02040602050505020304" pitchFamily="18" charset="0"/>
              </a:rPr>
              <a:t>However</a:t>
            </a:r>
            <a:r>
              <a:rPr lang="en-US" dirty="0">
                <a:solidFill>
                  <a:srgbClr val="000000"/>
                </a:solidFill>
                <a:latin typeface="Lucida Bright" panose="02040602050505020304" pitchFamily="18" charset="0"/>
              </a:rPr>
              <a:t>, the card may be used for copying. </a:t>
            </a:r>
          </a:p>
          <a:p>
            <a:r>
              <a:rPr lang="en-US" dirty="0">
                <a:solidFill>
                  <a:srgbClr val="000000"/>
                </a:solidFill>
                <a:latin typeface="Lucida Bright" panose="02040602050505020304" pitchFamily="18" charset="0"/>
              </a:rPr>
              <a:t>6. On-line purchases that require the CPC number to be entered on to a vendor’s </a:t>
            </a:r>
            <a:r>
              <a:rPr lang="en-US" dirty="0" smtClean="0">
                <a:solidFill>
                  <a:srgbClr val="000000"/>
                </a:solidFill>
                <a:latin typeface="Lucida Bright" panose="02040602050505020304" pitchFamily="18" charset="0"/>
              </a:rPr>
              <a:t>automated </a:t>
            </a:r>
            <a:r>
              <a:rPr lang="en-US" dirty="0">
                <a:solidFill>
                  <a:srgbClr val="000000"/>
                </a:solidFill>
                <a:latin typeface="Lucida Bright" panose="02040602050505020304" pitchFamily="18" charset="0"/>
              </a:rPr>
              <a:t>software ordering system. </a:t>
            </a:r>
          </a:p>
          <a:p>
            <a:r>
              <a:rPr lang="en-US" dirty="0">
                <a:solidFill>
                  <a:srgbClr val="000000"/>
                </a:solidFill>
                <a:latin typeface="Lucida Bright" panose="02040602050505020304" pitchFamily="18" charset="0"/>
              </a:rPr>
              <a:t>7. Any item that will be given to another individual or organization. </a:t>
            </a:r>
            <a:endParaRPr lang="en-US" dirty="0" smtClean="0">
              <a:solidFill>
                <a:srgbClr val="000000"/>
              </a:solidFill>
              <a:latin typeface="Lucida Bright" panose="02040602050505020304" pitchFamily="18" charset="0"/>
            </a:endParaRPr>
          </a:p>
          <a:p>
            <a:endParaRPr lang="en-US" sz="1600" dirty="0">
              <a:solidFill>
                <a:srgbClr val="000000"/>
              </a:solidFill>
              <a:latin typeface="Lucida Bright" panose="02040602050505020304" pitchFamily="18" charset="0"/>
            </a:endParaRPr>
          </a:p>
          <a:p>
            <a:endParaRPr lang="en-US" sz="1600" dirty="0">
              <a:latin typeface="Lucida Bright" panose="02040602050505020304" pitchFamily="18" charset="0"/>
            </a:endParaRPr>
          </a:p>
        </p:txBody>
      </p:sp>
    </p:spTree>
    <p:extLst>
      <p:ext uri="{BB962C8B-B14F-4D97-AF65-F5344CB8AC3E}">
        <p14:creationId xmlns:p14="http://schemas.microsoft.com/office/powerpoint/2010/main" val="209700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123" y="-4096137"/>
            <a:ext cx="11726426" cy="9571851"/>
          </a:xfrm>
          <a:prstGeom prst="rect">
            <a:avLst/>
          </a:prstGeom>
        </p:spPr>
        <p:txBody>
          <a:bodyPr wrap="square">
            <a:spAutoFit/>
          </a:bodyPr>
          <a:lstStyle/>
          <a:p>
            <a:endParaRPr lang="en-US" sz="1400" b="1" dirty="0" smtClean="0">
              <a:solidFill>
                <a:srgbClr val="000000"/>
              </a:solidFill>
              <a:latin typeface="Times New Roman" panose="02020603050405020304" pitchFamily="18" charset="0"/>
            </a:endParaRPr>
          </a:p>
          <a:p>
            <a:endParaRPr lang="en-US" sz="1400" b="1" dirty="0">
              <a:solidFill>
                <a:srgbClr val="000000"/>
              </a:solidFill>
              <a:latin typeface="Times New Roman" panose="02020603050405020304" pitchFamily="18" charset="0"/>
            </a:endParaRPr>
          </a:p>
          <a:p>
            <a:endParaRPr lang="en-US" sz="1400" b="1" dirty="0" smtClean="0">
              <a:solidFill>
                <a:srgbClr val="000000"/>
              </a:solidFill>
              <a:latin typeface="Times New Roman" panose="02020603050405020304" pitchFamily="18" charset="0"/>
            </a:endParaRPr>
          </a:p>
          <a:p>
            <a:endParaRPr lang="en-US" sz="1400" b="1" dirty="0">
              <a:solidFill>
                <a:srgbClr val="000000"/>
              </a:solidFill>
              <a:latin typeface="Times New Roman" panose="02020603050405020304" pitchFamily="18" charset="0"/>
            </a:endParaRPr>
          </a:p>
          <a:p>
            <a:endParaRPr lang="en-US" sz="1400" b="1" dirty="0" smtClean="0">
              <a:solidFill>
                <a:srgbClr val="000000"/>
              </a:solidFill>
              <a:latin typeface="Times New Roman" panose="02020603050405020304" pitchFamily="18" charset="0"/>
            </a:endParaRPr>
          </a:p>
          <a:p>
            <a:endParaRPr lang="en-US" sz="1400" b="1" dirty="0">
              <a:solidFill>
                <a:srgbClr val="000000"/>
              </a:solidFill>
              <a:latin typeface="Times New Roman" panose="02020603050405020304" pitchFamily="18" charset="0"/>
            </a:endParaRPr>
          </a:p>
          <a:p>
            <a:endParaRPr lang="en-US" sz="1400" b="1" dirty="0" smtClean="0">
              <a:solidFill>
                <a:srgbClr val="000000"/>
              </a:solidFill>
              <a:latin typeface="Times New Roman" panose="02020603050405020304" pitchFamily="18" charset="0"/>
            </a:endParaRPr>
          </a:p>
          <a:p>
            <a:endParaRPr lang="en-US" sz="1400" b="1" dirty="0">
              <a:solidFill>
                <a:srgbClr val="000000"/>
              </a:solidFill>
              <a:latin typeface="Times New Roman" panose="02020603050405020304" pitchFamily="18" charset="0"/>
            </a:endParaRPr>
          </a:p>
          <a:p>
            <a:endParaRPr lang="en-US" sz="1400" b="1" dirty="0" smtClean="0">
              <a:solidFill>
                <a:srgbClr val="000000"/>
              </a:solidFill>
              <a:latin typeface="Times New Roman" panose="02020603050405020304" pitchFamily="18" charset="0"/>
            </a:endParaRPr>
          </a:p>
          <a:p>
            <a:endParaRPr lang="en-US" sz="1400" b="1" dirty="0">
              <a:solidFill>
                <a:srgbClr val="000000"/>
              </a:solidFill>
              <a:latin typeface="Times New Roman" panose="02020603050405020304" pitchFamily="18" charset="0"/>
            </a:endParaRPr>
          </a:p>
          <a:p>
            <a:endParaRPr lang="en-US" sz="1400" b="1" dirty="0" smtClean="0">
              <a:solidFill>
                <a:srgbClr val="000000"/>
              </a:solidFill>
              <a:latin typeface="Times New Roman" panose="02020603050405020304" pitchFamily="18" charset="0"/>
            </a:endParaRPr>
          </a:p>
          <a:p>
            <a:endParaRPr lang="en-US" sz="1400" b="1" dirty="0">
              <a:solidFill>
                <a:srgbClr val="000000"/>
              </a:solidFill>
              <a:latin typeface="Times New Roman" panose="02020603050405020304" pitchFamily="18" charset="0"/>
            </a:endParaRPr>
          </a:p>
          <a:p>
            <a:endParaRPr lang="en-US" sz="1400" b="1" dirty="0" smtClean="0">
              <a:solidFill>
                <a:srgbClr val="000000"/>
              </a:solidFill>
              <a:latin typeface="Times New Roman" panose="02020603050405020304" pitchFamily="18" charset="0"/>
            </a:endParaRPr>
          </a:p>
          <a:p>
            <a:endParaRPr lang="en-US" sz="1400" b="1" dirty="0" smtClean="0">
              <a:solidFill>
                <a:srgbClr val="000000"/>
              </a:solidFill>
              <a:latin typeface="Times New Roman" panose="02020603050405020304" pitchFamily="18" charset="0"/>
            </a:endParaRPr>
          </a:p>
          <a:p>
            <a:endParaRPr lang="en-US" sz="1400" b="1" dirty="0">
              <a:solidFill>
                <a:srgbClr val="000000"/>
              </a:solidFill>
              <a:latin typeface="Times New Roman" panose="02020603050405020304" pitchFamily="18" charset="0"/>
            </a:endParaRPr>
          </a:p>
          <a:p>
            <a:endParaRPr lang="en-US" sz="1400" b="1" dirty="0" smtClean="0">
              <a:solidFill>
                <a:srgbClr val="000000"/>
              </a:solidFill>
              <a:latin typeface="Times New Roman" panose="02020603050405020304" pitchFamily="18" charset="0"/>
            </a:endParaRPr>
          </a:p>
          <a:p>
            <a:endParaRPr lang="en-US" sz="1400" b="1" dirty="0">
              <a:solidFill>
                <a:srgbClr val="000000"/>
              </a:solidFill>
              <a:latin typeface="Times New Roman" panose="02020603050405020304" pitchFamily="18" charset="0"/>
            </a:endParaRPr>
          </a:p>
          <a:p>
            <a:endParaRPr lang="en-US" sz="1400" b="1" dirty="0" smtClean="0">
              <a:solidFill>
                <a:srgbClr val="000000"/>
              </a:solidFill>
              <a:latin typeface="Times New Roman" panose="02020603050405020304" pitchFamily="18" charset="0"/>
            </a:endParaRPr>
          </a:p>
          <a:p>
            <a:endParaRPr lang="en-US" sz="1400" b="1" dirty="0" smtClean="0">
              <a:solidFill>
                <a:srgbClr val="000000"/>
              </a:solidFill>
              <a:latin typeface="Times New Roman" panose="02020603050405020304" pitchFamily="18" charset="0"/>
            </a:endParaRPr>
          </a:p>
          <a:p>
            <a:endParaRPr lang="en-US" sz="1400" b="1" dirty="0">
              <a:solidFill>
                <a:srgbClr val="000000"/>
              </a:solidFill>
              <a:latin typeface="Times New Roman" panose="02020603050405020304" pitchFamily="18" charset="0"/>
            </a:endParaRPr>
          </a:p>
          <a:p>
            <a:endParaRPr lang="en-US" sz="1400" b="1" dirty="0" smtClean="0">
              <a:solidFill>
                <a:srgbClr val="000000"/>
              </a:solidFill>
              <a:latin typeface="Times New Roman" panose="02020603050405020304" pitchFamily="18" charset="0"/>
            </a:endParaRPr>
          </a:p>
          <a:p>
            <a:endParaRPr lang="en-US" sz="1400" b="1" dirty="0">
              <a:solidFill>
                <a:srgbClr val="000000"/>
              </a:solidFill>
              <a:latin typeface="Times New Roman" panose="02020603050405020304" pitchFamily="18" charset="0"/>
            </a:endParaRPr>
          </a:p>
          <a:p>
            <a:endParaRPr lang="en-US" sz="1400" b="1" dirty="0" smtClean="0">
              <a:solidFill>
                <a:srgbClr val="000000"/>
              </a:solidFill>
              <a:latin typeface="Times New Roman" panose="02020603050405020304" pitchFamily="18" charset="0"/>
            </a:endParaRPr>
          </a:p>
          <a:p>
            <a:endParaRPr lang="en-US" sz="1400" b="1" dirty="0">
              <a:solidFill>
                <a:srgbClr val="000000"/>
              </a:solidFill>
              <a:latin typeface="Times New Roman" panose="02020603050405020304" pitchFamily="18" charset="0"/>
            </a:endParaRPr>
          </a:p>
          <a:p>
            <a:endParaRPr lang="en-US" sz="1400" b="1" dirty="0" smtClean="0">
              <a:solidFill>
                <a:srgbClr val="000000"/>
              </a:solidFill>
              <a:latin typeface="Times New Roman" panose="02020603050405020304" pitchFamily="18" charset="0"/>
            </a:endParaRPr>
          </a:p>
          <a:p>
            <a:pPr algn="ctr"/>
            <a:r>
              <a:rPr lang="en-US" sz="1400" u="sng" dirty="0" smtClean="0">
                <a:solidFill>
                  <a:srgbClr val="000000"/>
                </a:solidFill>
                <a:latin typeface="Lucida Bright" panose="02040602050505020304" pitchFamily="18" charset="0"/>
              </a:rPr>
              <a:t>RECORD </a:t>
            </a:r>
            <a:r>
              <a:rPr lang="en-US" sz="1400" u="sng" dirty="0">
                <a:solidFill>
                  <a:srgbClr val="000000"/>
                </a:solidFill>
                <a:latin typeface="Lucida Bright" panose="02040602050505020304" pitchFamily="18" charset="0"/>
              </a:rPr>
              <a:t>KEEPING, DOCUMENTATION, &amp; RECONCILIATION </a:t>
            </a:r>
            <a:endParaRPr lang="en-US" sz="1400" u="sng" dirty="0" smtClean="0">
              <a:solidFill>
                <a:srgbClr val="000000"/>
              </a:solidFill>
              <a:latin typeface="Lucida Bright" panose="02040602050505020304" pitchFamily="18" charset="0"/>
            </a:endParaRPr>
          </a:p>
          <a:p>
            <a:endParaRPr lang="en-US" sz="1400" u="sng" dirty="0">
              <a:solidFill>
                <a:srgbClr val="000000"/>
              </a:solidFill>
              <a:latin typeface="Lucida Bright" panose="02040602050505020304" pitchFamily="18" charset="0"/>
            </a:endParaRPr>
          </a:p>
          <a:p>
            <a:r>
              <a:rPr lang="en-US" sz="1400" dirty="0" smtClean="0">
                <a:solidFill>
                  <a:srgbClr val="000000"/>
                </a:solidFill>
                <a:latin typeface="Lucida Bright" panose="02040602050505020304" pitchFamily="18" charset="0"/>
              </a:rPr>
              <a:t>A. A </a:t>
            </a:r>
            <a:r>
              <a:rPr lang="en-US" sz="1400" dirty="0">
                <a:solidFill>
                  <a:srgbClr val="000000"/>
                </a:solidFill>
                <a:latin typeface="Lucida Bright" panose="02040602050505020304" pitchFamily="18" charset="0"/>
              </a:rPr>
              <a:t>receipt showing the price of the item(s) purchased is required for each </a:t>
            </a:r>
            <a:r>
              <a:rPr lang="en-US" sz="1400" dirty="0" smtClean="0">
                <a:solidFill>
                  <a:srgbClr val="000000"/>
                </a:solidFill>
                <a:latin typeface="Lucida Bright" panose="02040602050505020304" pitchFamily="18" charset="0"/>
              </a:rPr>
              <a:t>transaction</a:t>
            </a:r>
            <a:r>
              <a:rPr lang="en-US" sz="1400" dirty="0">
                <a:solidFill>
                  <a:srgbClr val="000000"/>
                </a:solidFill>
                <a:latin typeface="Lucida Bright" panose="02040602050505020304" pitchFamily="18" charset="0"/>
              </a:rPr>
              <a:t>. </a:t>
            </a:r>
            <a:endParaRPr lang="en-US" sz="1400" dirty="0" smtClean="0">
              <a:solidFill>
                <a:srgbClr val="000000"/>
              </a:solidFill>
              <a:latin typeface="Lucida Bright" panose="02040602050505020304" pitchFamily="18" charset="0"/>
            </a:endParaRPr>
          </a:p>
          <a:p>
            <a:endParaRPr lang="en-US" sz="1400" dirty="0">
              <a:solidFill>
                <a:srgbClr val="000000"/>
              </a:solidFill>
              <a:latin typeface="Lucida Bright" panose="02040602050505020304" pitchFamily="18" charset="0"/>
            </a:endParaRPr>
          </a:p>
          <a:p>
            <a:r>
              <a:rPr lang="en-US" sz="1400" dirty="0">
                <a:solidFill>
                  <a:srgbClr val="000000"/>
                </a:solidFill>
                <a:latin typeface="Lucida Bright" panose="02040602050505020304" pitchFamily="18" charset="0"/>
              </a:rPr>
              <a:t>B</a:t>
            </a:r>
            <a:r>
              <a:rPr lang="en-US" sz="1400" dirty="0" smtClean="0">
                <a:solidFill>
                  <a:srgbClr val="000000"/>
                </a:solidFill>
                <a:latin typeface="Lucida Bright" panose="02040602050505020304" pitchFamily="18" charset="0"/>
              </a:rPr>
              <a:t>. </a:t>
            </a:r>
            <a:r>
              <a:rPr lang="en-US" sz="1400" dirty="0">
                <a:solidFill>
                  <a:srgbClr val="000000"/>
                </a:solidFill>
                <a:latin typeface="Lucida Bright" panose="02040602050505020304" pitchFamily="18" charset="0"/>
              </a:rPr>
              <a:t>Every transaction must be recorded on a Cardholder Monthly Transaction </a:t>
            </a:r>
            <a:r>
              <a:rPr lang="en-US" sz="1400" dirty="0" smtClean="0">
                <a:solidFill>
                  <a:srgbClr val="000000"/>
                </a:solidFill>
                <a:latin typeface="Lucida Bright" panose="02040602050505020304" pitchFamily="18" charset="0"/>
              </a:rPr>
              <a:t>Log refunds included. </a:t>
            </a:r>
            <a:r>
              <a:rPr lang="en-US" sz="1400" dirty="0">
                <a:solidFill>
                  <a:srgbClr val="000000"/>
                </a:solidFill>
                <a:latin typeface="Lucida Bright" panose="02040602050505020304" pitchFamily="18" charset="0"/>
              </a:rPr>
              <a:t>The log must contain the transaction date, merchant name, description of the item(s) purchased, and quantity. The log must also contain the account to be charged (if different from that assigned to Corporate Purchasing card), and the amount of the purchase. This information will be used to reconcile the monthly charges against the Corporate Purchasing Card statement. </a:t>
            </a:r>
            <a:endParaRPr lang="en-US" sz="1400" dirty="0" smtClean="0">
              <a:solidFill>
                <a:srgbClr val="000000"/>
              </a:solidFill>
              <a:latin typeface="Lucida Bright" panose="02040602050505020304" pitchFamily="18" charset="0"/>
            </a:endParaRPr>
          </a:p>
          <a:p>
            <a:endParaRPr lang="en-US" sz="1400" dirty="0">
              <a:solidFill>
                <a:srgbClr val="000000"/>
              </a:solidFill>
              <a:latin typeface="Lucida Bright" panose="02040602050505020304" pitchFamily="18" charset="0"/>
            </a:endParaRPr>
          </a:p>
          <a:p>
            <a:r>
              <a:rPr lang="en-US" sz="1400" dirty="0">
                <a:solidFill>
                  <a:srgbClr val="000000"/>
                </a:solidFill>
                <a:latin typeface="Lucida Bright" panose="02040602050505020304" pitchFamily="18" charset="0"/>
              </a:rPr>
              <a:t>C</a:t>
            </a:r>
            <a:r>
              <a:rPr lang="en-US" sz="1400" dirty="0" smtClean="0">
                <a:solidFill>
                  <a:srgbClr val="000000"/>
                </a:solidFill>
                <a:latin typeface="Lucida Bright" panose="02040602050505020304" pitchFamily="18" charset="0"/>
              </a:rPr>
              <a:t>. </a:t>
            </a:r>
            <a:r>
              <a:rPr lang="en-US" sz="1400" dirty="0">
                <a:solidFill>
                  <a:srgbClr val="000000"/>
                </a:solidFill>
                <a:latin typeface="Lucida Bright" panose="02040602050505020304" pitchFamily="18" charset="0"/>
              </a:rPr>
              <a:t>A Monthly Cardholder Statement will be sent by the card vendor to each </a:t>
            </a:r>
            <a:r>
              <a:rPr lang="en-US" sz="1400" dirty="0" smtClean="0">
                <a:solidFill>
                  <a:srgbClr val="000000"/>
                </a:solidFill>
                <a:latin typeface="Lucida Bright" panose="02040602050505020304" pitchFamily="18" charset="0"/>
              </a:rPr>
              <a:t>cardholder </a:t>
            </a:r>
            <a:r>
              <a:rPr lang="en-US" sz="1400" dirty="0">
                <a:solidFill>
                  <a:srgbClr val="000000"/>
                </a:solidFill>
                <a:latin typeface="Lucida Bright" panose="02040602050505020304" pitchFamily="18" charset="0"/>
              </a:rPr>
              <a:t>after the cutoff on the 25th day of the month </a:t>
            </a:r>
            <a:r>
              <a:rPr lang="en-US" sz="1400" dirty="0" smtClean="0">
                <a:solidFill>
                  <a:srgbClr val="000000"/>
                </a:solidFill>
                <a:latin typeface="Lucida Bright" panose="02040602050505020304" pitchFamily="18" charset="0"/>
              </a:rPr>
              <a:t>. </a:t>
            </a:r>
            <a:r>
              <a:rPr lang="en-US" sz="1400" dirty="0">
                <a:solidFill>
                  <a:srgbClr val="000000"/>
                </a:solidFill>
                <a:latin typeface="Lucida Bright" panose="02040602050505020304" pitchFamily="18" charset="0"/>
              </a:rPr>
              <a:t>The cardholder is responsible for reconciling the </a:t>
            </a:r>
            <a:r>
              <a:rPr lang="en-US" sz="1400" dirty="0" smtClean="0">
                <a:solidFill>
                  <a:srgbClr val="000000"/>
                </a:solidFill>
                <a:latin typeface="Lucida Bright" panose="02040602050505020304" pitchFamily="18" charset="0"/>
              </a:rPr>
              <a:t>Monthly </a:t>
            </a:r>
            <a:r>
              <a:rPr lang="en-US" sz="1400" dirty="0">
                <a:solidFill>
                  <a:srgbClr val="000000"/>
                </a:solidFill>
                <a:latin typeface="Lucida Bright" panose="02040602050505020304" pitchFamily="18" charset="0"/>
              </a:rPr>
              <a:t>Cardholder Statement to the Transaction Log, </a:t>
            </a:r>
            <a:r>
              <a:rPr lang="en-US" sz="1400" b="1" u="sng" dirty="0">
                <a:solidFill>
                  <a:srgbClr val="000000"/>
                </a:solidFill>
                <a:latin typeface="Lucida Bright" panose="02040602050505020304" pitchFamily="18" charset="0"/>
              </a:rPr>
              <a:t>attaching all receipts, </a:t>
            </a:r>
            <a:r>
              <a:rPr lang="en-US" sz="1400" dirty="0" smtClean="0">
                <a:solidFill>
                  <a:srgbClr val="000000"/>
                </a:solidFill>
                <a:latin typeface="Lucida Bright" panose="02040602050505020304" pitchFamily="18" charset="0"/>
              </a:rPr>
              <a:t>signing</a:t>
            </a:r>
            <a:r>
              <a:rPr lang="en-US" sz="1400" dirty="0">
                <a:solidFill>
                  <a:srgbClr val="000000"/>
                </a:solidFill>
                <a:latin typeface="Lucida Bright" panose="02040602050505020304" pitchFamily="18" charset="0"/>
              </a:rPr>
              <a:t>, and returning the package to their immediate supervisor/approver. </a:t>
            </a:r>
            <a:endParaRPr lang="en-US" sz="1400" dirty="0" smtClean="0">
              <a:solidFill>
                <a:srgbClr val="000000"/>
              </a:solidFill>
              <a:latin typeface="Lucida Bright" panose="02040602050505020304" pitchFamily="18" charset="0"/>
            </a:endParaRPr>
          </a:p>
          <a:p>
            <a:endParaRPr lang="en-US" sz="1400" dirty="0">
              <a:solidFill>
                <a:srgbClr val="000000"/>
              </a:solidFill>
              <a:latin typeface="Lucida Bright" panose="02040602050505020304" pitchFamily="18" charset="0"/>
            </a:endParaRPr>
          </a:p>
          <a:p>
            <a:r>
              <a:rPr lang="en-US" sz="1400" dirty="0">
                <a:solidFill>
                  <a:srgbClr val="000000"/>
                </a:solidFill>
                <a:latin typeface="Lucida Bright" panose="02040602050505020304" pitchFamily="18" charset="0"/>
              </a:rPr>
              <a:t>D</a:t>
            </a:r>
            <a:r>
              <a:rPr lang="en-US" sz="1400" dirty="0" smtClean="0">
                <a:solidFill>
                  <a:srgbClr val="000000"/>
                </a:solidFill>
                <a:latin typeface="Lucida Bright" panose="02040602050505020304" pitchFamily="18" charset="0"/>
              </a:rPr>
              <a:t>. </a:t>
            </a:r>
            <a:r>
              <a:rPr lang="en-US" sz="1400" dirty="0">
                <a:solidFill>
                  <a:srgbClr val="000000"/>
                </a:solidFill>
                <a:latin typeface="Lucida Bright" panose="02040602050505020304" pitchFamily="18" charset="0"/>
              </a:rPr>
              <a:t>The Cardholder's immediate supervisor/manager or designee as assigned by the </a:t>
            </a:r>
            <a:r>
              <a:rPr lang="en-US" sz="1400" dirty="0" smtClean="0">
                <a:solidFill>
                  <a:srgbClr val="000000"/>
                </a:solidFill>
                <a:latin typeface="Lucida Bright" panose="02040602050505020304" pitchFamily="18" charset="0"/>
              </a:rPr>
              <a:t>Department </a:t>
            </a:r>
            <a:r>
              <a:rPr lang="en-US" sz="1400" dirty="0">
                <a:solidFill>
                  <a:srgbClr val="000000"/>
                </a:solidFill>
                <a:latin typeface="Lucida Bright" panose="02040602050505020304" pitchFamily="18" charset="0"/>
              </a:rPr>
              <a:t>Head, who has the responsibility and experience to determine if </a:t>
            </a:r>
            <a:r>
              <a:rPr lang="en-US" sz="1400" dirty="0" smtClean="0">
                <a:solidFill>
                  <a:srgbClr val="000000"/>
                </a:solidFill>
                <a:latin typeface="Lucida Bright" panose="02040602050505020304" pitchFamily="18" charset="0"/>
              </a:rPr>
              <a:t>Purchases </a:t>
            </a:r>
            <a:r>
              <a:rPr lang="en-US" sz="1400" dirty="0">
                <a:solidFill>
                  <a:srgbClr val="000000"/>
                </a:solidFill>
                <a:latin typeface="Lucida Bright" panose="02040602050505020304" pitchFamily="18" charset="0"/>
              </a:rPr>
              <a:t>are reasonable and necessary, must confirm that the purchases are </a:t>
            </a:r>
            <a:r>
              <a:rPr lang="en-US" sz="1400" dirty="0" smtClean="0">
                <a:solidFill>
                  <a:srgbClr val="000000"/>
                </a:solidFill>
                <a:latin typeface="Lucida Bright" panose="02040602050505020304" pitchFamily="18" charset="0"/>
              </a:rPr>
              <a:t>business </a:t>
            </a:r>
            <a:r>
              <a:rPr lang="en-US" sz="1400" dirty="0">
                <a:solidFill>
                  <a:srgbClr val="000000"/>
                </a:solidFill>
                <a:latin typeface="Lucida Bright" panose="02040602050505020304" pitchFamily="18" charset="0"/>
              </a:rPr>
              <a:t>appropriate, and certify to the accuracy and completeness of the </a:t>
            </a:r>
            <a:r>
              <a:rPr lang="en-US" sz="1400" dirty="0" smtClean="0">
                <a:solidFill>
                  <a:srgbClr val="000000"/>
                </a:solidFill>
                <a:latin typeface="Lucida Bright" panose="02040602050505020304" pitchFamily="18" charset="0"/>
              </a:rPr>
              <a:t>Transaction </a:t>
            </a:r>
            <a:r>
              <a:rPr lang="en-US" sz="1400" dirty="0">
                <a:solidFill>
                  <a:srgbClr val="000000"/>
                </a:solidFill>
                <a:latin typeface="Lucida Bright" panose="02040602050505020304" pitchFamily="18" charset="0"/>
              </a:rPr>
              <a:t>Log by signing and dating the log. </a:t>
            </a:r>
            <a:r>
              <a:rPr lang="en-US" sz="1400" dirty="0" smtClean="0">
                <a:solidFill>
                  <a:srgbClr val="000000"/>
                </a:solidFill>
                <a:latin typeface="Lucida Bright" panose="02040602050505020304" pitchFamily="18" charset="0"/>
              </a:rPr>
              <a:t>The </a:t>
            </a:r>
            <a:r>
              <a:rPr lang="en-US" sz="1400" dirty="0">
                <a:solidFill>
                  <a:srgbClr val="000000"/>
                </a:solidFill>
                <a:latin typeface="Lucida Bright" panose="02040602050505020304" pitchFamily="18" charset="0"/>
              </a:rPr>
              <a:t>signature of the </a:t>
            </a:r>
            <a:r>
              <a:rPr lang="en-US" sz="1400" dirty="0" smtClean="0">
                <a:solidFill>
                  <a:srgbClr val="000000"/>
                </a:solidFill>
                <a:latin typeface="Lucida Bright" panose="02040602050505020304" pitchFamily="18" charset="0"/>
              </a:rPr>
              <a:t>reviewer/ </a:t>
            </a:r>
            <a:r>
              <a:rPr lang="en-US" sz="1400" dirty="0">
                <a:solidFill>
                  <a:srgbClr val="000000"/>
                </a:solidFill>
                <a:latin typeface="Lucida Bright" panose="02040602050505020304" pitchFamily="18" charset="0"/>
              </a:rPr>
              <a:t>manager </a:t>
            </a:r>
            <a:r>
              <a:rPr lang="en-US" sz="1400" dirty="0" smtClean="0">
                <a:solidFill>
                  <a:srgbClr val="000000"/>
                </a:solidFill>
                <a:latin typeface="Lucida Bright" panose="02040602050505020304" pitchFamily="18" charset="0"/>
              </a:rPr>
              <a:t>affirms </a:t>
            </a:r>
            <a:r>
              <a:rPr lang="en-US" sz="1400" dirty="0">
                <a:solidFill>
                  <a:srgbClr val="000000"/>
                </a:solidFill>
                <a:latin typeface="Lucida Bright" panose="02040602050505020304" pitchFamily="18" charset="0"/>
              </a:rPr>
              <a:t>that the applicable </a:t>
            </a:r>
            <a:r>
              <a:rPr lang="en-US" sz="1400" dirty="0" smtClean="0">
                <a:solidFill>
                  <a:srgbClr val="000000"/>
                </a:solidFill>
                <a:latin typeface="Lucida Bright" panose="02040602050505020304" pitchFamily="18" charset="0"/>
              </a:rPr>
              <a:t>receipts/invoices </a:t>
            </a:r>
            <a:r>
              <a:rPr lang="en-US" sz="1400" dirty="0">
                <a:solidFill>
                  <a:srgbClr val="000000"/>
                </a:solidFill>
                <a:latin typeface="Lucida Bright" panose="02040602050505020304" pitchFamily="18" charset="0"/>
              </a:rPr>
              <a:t>and bank statement are attached to the Log, and the accuracy of </a:t>
            </a:r>
            <a:r>
              <a:rPr lang="en-US" sz="1400" dirty="0" smtClean="0">
                <a:solidFill>
                  <a:srgbClr val="000000"/>
                </a:solidFill>
                <a:latin typeface="Lucida Bright" panose="02040602050505020304" pitchFamily="18" charset="0"/>
              </a:rPr>
              <a:t> the </a:t>
            </a:r>
            <a:r>
              <a:rPr lang="en-US" sz="1400" dirty="0">
                <a:solidFill>
                  <a:srgbClr val="000000"/>
                </a:solidFill>
                <a:latin typeface="Lucida Bright" panose="02040602050505020304" pitchFamily="18" charset="0"/>
              </a:rPr>
              <a:t>monthly detail, including whether or not the transactions are appropriate. The </a:t>
            </a:r>
            <a:r>
              <a:rPr lang="en-US" sz="1400" dirty="0" smtClean="0">
                <a:solidFill>
                  <a:srgbClr val="000000"/>
                </a:solidFill>
                <a:latin typeface="Lucida Bright" panose="02040602050505020304" pitchFamily="18" charset="0"/>
              </a:rPr>
              <a:t>immediate </a:t>
            </a:r>
            <a:r>
              <a:rPr lang="en-US" sz="1400" dirty="0">
                <a:solidFill>
                  <a:srgbClr val="000000"/>
                </a:solidFill>
                <a:latin typeface="Lucida Bright" panose="02040602050505020304" pitchFamily="18" charset="0"/>
              </a:rPr>
              <a:t>manager should then forward all of the original documents and </a:t>
            </a:r>
            <a:r>
              <a:rPr lang="en-US" sz="1400" b="1" u="sng" dirty="0">
                <a:solidFill>
                  <a:srgbClr val="000000"/>
                </a:solidFill>
                <a:latin typeface="Lucida Bright" panose="02040602050505020304" pitchFamily="18" charset="0"/>
              </a:rPr>
              <a:t>one </a:t>
            </a:r>
            <a:r>
              <a:rPr lang="en-US" sz="1400" b="1" u="sng" dirty="0" smtClean="0">
                <a:solidFill>
                  <a:srgbClr val="000000"/>
                </a:solidFill>
                <a:latin typeface="Lucida Bright" panose="02040602050505020304" pitchFamily="18" charset="0"/>
              </a:rPr>
              <a:t>copy </a:t>
            </a:r>
            <a:r>
              <a:rPr lang="en-US" sz="1400" dirty="0">
                <a:solidFill>
                  <a:srgbClr val="000000"/>
                </a:solidFill>
                <a:latin typeface="Lucida Bright" panose="02040602050505020304" pitchFamily="18" charset="0"/>
              </a:rPr>
              <a:t>of the monthly transaction log to the </a:t>
            </a:r>
            <a:r>
              <a:rPr lang="en-US" sz="1400" dirty="0" smtClean="0">
                <a:solidFill>
                  <a:srgbClr val="000000"/>
                </a:solidFill>
                <a:latin typeface="Lucida Bright" panose="02040602050505020304" pitchFamily="18" charset="0"/>
              </a:rPr>
              <a:t>Purchase Card Department </a:t>
            </a:r>
            <a:r>
              <a:rPr lang="en-US" sz="1400" dirty="0">
                <a:solidFill>
                  <a:srgbClr val="000000"/>
                </a:solidFill>
                <a:latin typeface="Lucida Bright" panose="02040602050505020304" pitchFamily="18" charset="0"/>
              </a:rPr>
              <a:t>for processing. </a:t>
            </a:r>
          </a:p>
        </p:txBody>
      </p:sp>
    </p:spTree>
    <p:extLst>
      <p:ext uri="{BB962C8B-B14F-4D97-AF65-F5344CB8AC3E}">
        <p14:creationId xmlns:p14="http://schemas.microsoft.com/office/powerpoint/2010/main" val="14986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376280656"/>
              </p:ext>
            </p:extLst>
          </p:nvPr>
        </p:nvGraphicFramePr>
        <p:xfrm>
          <a:off x="714103" y="809625"/>
          <a:ext cx="9683931" cy="5237163"/>
        </p:xfrm>
        <a:graphic>
          <a:graphicData uri="http://schemas.openxmlformats.org/presentationml/2006/ole">
            <mc:AlternateContent xmlns:mc="http://schemas.openxmlformats.org/markup-compatibility/2006">
              <mc:Choice xmlns:v="urn:schemas-microsoft-com:vml" Requires="v">
                <p:oleObj spid="_x0000_s3121" name="Worksheet" r:id="rId3" imgW="13769163" imgH="8869727" progId="Excel.Sheet.8">
                  <p:embed/>
                </p:oleObj>
              </mc:Choice>
              <mc:Fallback>
                <p:oleObj name="Worksheet" r:id="rId3" imgW="13769163" imgH="8869727" progId="Excel.Sheet.8">
                  <p:embed/>
                  <p:pic>
                    <p:nvPicPr>
                      <p:cNvPr id="0" name=""/>
                      <p:cNvPicPr/>
                      <p:nvPr/>
                    </p:nvPicPr>
                    <p:blipFill>
                      <a:blip r:embed="rId4"/>
                      <a:stretch>
                        <a:fillRect/>
                      </a:stretch>
                    </p:blipFill>
                    <p:spPr>
                      <a:xfrm>
                        <a:off x="714103" y="809625"/>
                        <a:ext cx="9683931" cy="5237163"/>
                      </a:xfrm>
                      <a:prstGeom prst="rect">
                        <a:avLst/>
                      </a:prstGeom>
                    </p:spPr>
                  </p:pic>
                </p:oleObj>
              </mc:Fallback>
            </mc:AlternateContent>
          </a:graphicData>
        </a:graphic>
      </p:graphicFrame>
      <p:pic>
        <p:nvPicPr>
          <p:cNvPr id="3073" name="Picture 1" descr="bsu_125pix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8" y="68263"/>
            <a:ext cx="1638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969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997" y="-1326148"/>
            <a:ext cx="11394831" cy="7755969"/>
          </a:xfrm>
          <a:prstGeom prst="rect">
            <a:avLst/>
          </a:prstGeom>
        </p:spPr>
        <p:txBody>
          <a:bodyPr wrap="square">
            <a:spAutoFit/>
          </a:bodyPr>
          <a:lstStyle/>
          <a:p>
            <a:endParaRPr lang="en-US"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					</a:t>
            </a:r>
            <a:r>
              <a:rPr lang="en-US" b="1" u="sng" dirty="0" smtClean="0">
                <a:solidFill>
                  <a:srgbClr val="000000"/>
                </a:solidFill>
                <a:latin typeface="Times New Roman" panose="02020603050405020304" pitchFamily="18" charset="0"/>
              </a:rPr>
              <a:t>FRAUD</a:t>
            </a:r>
            <a:r>
              <a:rPr lang="en-US" dirty="0" smtClean="0">
                <a:solidFill>
                  <a:srgbClr val="000000"/>
                </a:solidFill>
                <a:latin typeface="Times New Roman" panose="02020603050405020304" pitchFamily="18" charset="0"/>
              </a:rPr>
              <a:t> </a:t>
            </a:r>
            <a:endParaRPr lang="en-US" dirty="0">
              <a:solidFill>
                <a:srgbClr val="000000"/>
              </a:solidFill>
              <a:latin typeface="Times New Roman" panose="02020603050405020304" pitchFamily="18" charset="0"/>
            </a:endParaRPr>
          </a:p>
          <a:p>
            <a:endParaRPr lang="en-US" sz="1600" dirty="0" smtClean="0">
              <a:solidFill>
                <a:srgbClr val="000000"/>
              </a:solidFill>
              <a:latin typeface="Times New Roman" panose="02020603050405020304" pitchFamily="18" charset="0"/>
            </a:endParaRPr>
          </a:p>
          <a:p>
            <a:endParaRPr lang="en-US" sz="1600" dirty="0">
              <a:solidFill>
                <a:srgbClr val="000000"/>
              </a:solidFill>
              <a:latin typeface="Times New Roman" panose="02020603050405020304" pitchFamily="18" charset="0"/>
            </a:endParaRPr>
          </a:p>
          <a:p>
            <a:r>
              <a:rPr lang="en-US" sz="1400" dirty="0" smtClean="0">
                <a:solidFill>
                  <a:srgbClr val="000000"/>
                </a:solidFill>
                <a:latin typeface="Lucida Bright" panose="02040602050505020304" pitchFamily="18" charset="0"/>
              </a:rPr>
              <a:t>Cardholder’s </a:t>
            </a:r>
            <a:r>
              <a:rPr lang="en-US" sz="1400" dirty="0">
                <a:solidFill>
                  <a:srgbClr val="000000"/>
                </a:solidFill>
                <a:latin typeface="Lucida Bright" panose="02040602050505020304" pitchFamily="18" charset="0"/>
              </a:rPr>
              <a:t>should disregard any e-mails that they receive that appears to be sent from US Bank. US Bank does not send emails directly to agency cardholders. Only agency Program Administrators may receive emails from the Bank when they have made changes to profiles, etc. or are required to perform an action for agency purchasing cards. </a:t>
            </a:r>
          </a:p>
          <a:p>
            <a:endParaRPr lang="en-US" sz="1400" dirty="0">
              <a:solidFill>
                <a:srgbClr val="000000"/>
              </a:solidFill>
              <a:latin typeface="Lucida Bright" panose="02040602050505020304" pitchFamily="18" charset="0"/>
            </a:endParaRPr>
          </a:p>
          <a:p>
            <a:r>
              <a:rPr lang="en-US" sz="1400" b="1" u="sng" dirty="0" smtClean="0">
                <a:solidFill>
                  <a:srgbClr val="000000"/>
                </a:solidFill>
                <a:latin typeface="Lucida Bright" panose="02040602050505020304" pitchFamily="18" charset="0"/>
              </a:rPr>
              <a:t>US </a:t>
            </a:r>
            <a:r>
              <a:rPr lang="en-US" sz="1400" b="1" u="sng" dirty="0">
                <a:solidFill>
                  <a:srgbClr val="000000"/>
                </a:solidFill>
                <a:latin typeface="Lucida Bright" panose="02040602050505020304" pitchFamily="18" charset="0"/>
              </a:rPr>
              <a:t>BANK </a:t>
            </a:r>
          </a:p>
          <a:p>
            <a:r>
              <a:rPr lang="en-US" sz="1400" dirty="0">
                <a:solidFill>
                  <a:srgbClr val="000000"/>
                </a:solidFill>
                <a:latin typeface="Lucida Bright" panose="02040602050505020304" pitchFamily="18" charset="0"/>
              </a:rPr>
              <a:t>If your Corporate Purchasing Card is lost or stolen, you must telephone the card vendor’s Customer Service immediately. This number is available 24 hours a day, 7 days a week, and 365 days a year. Lost cards reported by telephone are blocked immediately. If requested before 3:00 P.M. EST, a cardholder will receive an emergency replacement card usually within 24 hours. In addition, you must call the Procurement Office on the first available business day during normal business at </a:t>
            </a:r>
            <a:endParaRPr lang="en-US" sz="1400" dirty="0" smtClean="0">
              <a:solidFill>
                <a:srgbClr val="000000"/>
              </a:solidFill>
              <a:latin typeface="Lucida Bright" panose="02040602050505020304" pitchFamily="18" charset="0"/>
            </a:endParaRPr>
          </a:p>
          <a:p>
            <a:endParaRPr lang="en-US" sz="1400" dirty="0">
              <a:solidFill>
                <a:srgbClr val="000000"/>
              </a:solidFill>
              <a:latin typeface="Lucida Bright" panose="02040602050505020304" pitchFamily="18" charset="0"/>
            </a:endParaRPr>
          </a:p>
          <a:p>
            <a:r>
              <a:rPr lang="en-US" sz="1400" b="1" dirty="0" smtClean="0">
                <a:solidFill>
                  <a:srgbClr val="000000"/>
                </a:solidFill>
                <a:latin typeface="Lucida Bright" panose="02040602050505020304" pitchFamily="18" charset="0"/>
              </a:rPr>
              <a:t>Purchasing </a:t>
            </a:r>
            <a:r>
              <a:rPr lang="en-US" sz="1400" b="1" dirty="0">
                <a:solidFill>
                  <a:srgbClr val="000000"/>
                </a:solidFill>
                <a:latin typeface="Lucida Bright" panose="02040602050505020304" pitchFamily="18" charset="0"/>
              </a:rPr>
              <a:t>Card Program Administrator (PCPA): Steven Jost </a:t>
            </a:r>
          </a:p>
          <a:p>
            <a:r>
              <a:rPr lang="en-US" sz="1400" dirty="0">
                <a:solidFill>
                  <a:srgbClr val="000000"/>
                </a:solidFill>
                <a:latin typeface="Lucida Bright" panose="02040602050505020304" pitchFamily="18" charset="0"/>
              </a:rPr>
              <a:t>Room # 102, Maintenance Building </a:t>
            </a:r>
          </a:p>
          <a:p>
            <a:r>
              <a:rPr lang="en-US" sz="1400" dirty="0">
                <a:solidFill>
                  <a:srgbClr val="000000"/>
                </a:solidFill>
                <a:latin typeface="Lucida Bright" panose="02040602050505020304" pitchFamily="18" charset="0"/>
              </a:rPr>
              <a:t>Phone: (301) 860-4212 </a:t>
            </a:r>
          </a:p>
          <a:p>
            <a:r>
              <a:rPr lang="en-US" sz="1400" dirty="0" smtClean="0">
                <a:solidFill>
                  <a:srgbClr val="000000"/>
                </a:solidFill>
                <a:latin typeface="Lucida Bright" panose="02040602050505020304" pitchFamily="18" charset="0"/>
              </a:rPr>
              <a:t>E-mail</a:t>
            </a:r>
            <a:r>
              <a:rPr lang="en-US" sz="1400" dirty="0">
                <a:solidFill>
                  <a:srgbClr val="000000"/>
                </a:solidFill>
                <a:latin typeface="Lucida Bright" panose="02040602050505020304" pitchFamily="18" charset="0"/>
              </a:rPr>
              <a:t>: </a:t>
            </a:r>
            <a:r>
              <a:rPr lang="en-US" sz="1400" dirty="0">
                <a:solidFill>
                  <a:srgbClr val="0000FF"/>
                </a:solidFill>
                <a:latin typeface="Lucida Bright" panose="02040602050505020304" pitchFamily="18" charset="0"/>
              </a:rPr>
              <a:t>sjost@bowiestate.edu </a:t>
            </a:r>
            <a:endParaRPr lang="en-US" sz="1400" dirty="0" smtClean="0">
              <a:solidFill>
                <a:srgbClr val="0000FF"/>
              </a:solidFill>
              <a:latin typeface="Lucida Bright" panose="02040602050505020304" pitchFamily="18" charset="0"/>
            </a:endParaRPr>
          </a:p>
          <a:p>
            <a:endParaRPr lang="en-US" sz="1400" dirty="0">
              <a:solidFill>
                <a:srgbClr val="0000FF"/>
              </a:solidFill>
              <a:latin typeface="Lucida Bright" panose="02040602050505020304" pitchFamily="18" charset="0"/>
            </a:endParaRPr>
          </a:p>
          <a:p>
            <a:r>
              <a:rPr lang="en-US" sz="1400" b="1" dirty="0">
                <a:solidFill>
                  <a:srgbClr val="000000"/>
                </a:solidFill>
                <a:latin typeface="Lucida Bright" panose="02040602050505020304" pitchFamily="18" charset="0"/>
              </a:rPr>
              <a:t>CPC Coordinator: Joi Schumott </a:t>
            </a:r>
          </a:p>
          <a:p>
            <a:r>
              <a:rPr lang="en-US" sz="1400" dirty="0">
                <a:solidFill>
                  <a:srgbClr val="000000"/>
                </a:solidFill>
                <a:latin typeface="Lucida Bright" panose="02040602050505020304" pitchFamily="18" charset="0"/>
              </a:rPr>
              <a:t>Room # 108, Maintenance Building </a:t>
            </a:r>
          </a:p>
          <a:p>
            <a:r>
              <a:rPr lang="en-US" sz="1400" dirty="0">
                <a:solidFill>
                  <a:srgbClr val="000000"/>
                </a:solidFill>
                <a:latin typeface="Lucida Bright" panose="02040602050505020304" pitchFamily="18" charset="0"/>
              </a:rPr>
              <a:t>Phone: (301) </a:t>
            </a:r>
            <a:r>
              <a:rPr lang="en-US" sz="1400" dirty="0" smtClean="0">
                <a:solidFill>
                  <a:srgbClr val="000000"/>
                </a:solidFill>
                <a:latin typeface="Lucida Bright" panose="02040602050505020304" pitchFamily="18" charset="0"/>
              </a:rPr>
              <a:t>860-4184</a:t>
            </a:r>
            <a:endParaRPr lang="en-US" sz="1400" dirty="0">
              <a:solidFill>
                <a:srgbClr val="000000"/>
              </a:solidFill>
              <a:latin typeface="Lucida Bright" panose="02040602050505020304" pitchFamily="18" charset="0"/>
            </a:endParaRPr>
          </a:p>
          <a:p>
            <a:r>
              <a:rPr lang="en-US" sz="1400" dirty="0" smtClean="0">
                <a:solidFill>
                  <a:srgbClr val="000000"/>
                </a:solidFill>
                <a:latin typeface="Lucida Bright" panose="02040602050505020304" pitchFamily="18" charset="0"/>
              </a:rPr>
              <a:t>E-mail</a:t>
            </a:r>
            <a:r>
              <a:rPr lang="en-US" sz="1400" dirty="0">
                <a:solidFill>
                  <a:srgbClr val="000000"/>
                </a:solidFill>
                <a:latin typeface="Lucida Bright" panose="02040602050505020304" pitchFamily="18" charset="0"/>
              </a:rPr>
              <a:t>: </a:t>
            </a:r>
            <a:r>
              <a:rPr lang="en-US" sz="1400" dirty="0" smtClean="0">
                <a:solidFill>
                  <a:srgbClr val="0000FF"/>
                </a:solidFill>
                <a:latin typeface="Lucida Bright" panose="02040602050505020304" pitchFamily="18" charset="0"/>
              </a:rPr>
              <a:t>Jschumott@bowiestate.edu </a:t>
            </a:r>
          </a:p>
          <a:p>
            <a:endParaRPr lang="en-US" sz="1400" dirty="0">
              <a:solidFill>
                <a:srgbClr val="0000FF"/>
              </a:solidFill>
              <a:latin typeface="Lucida Bright" panose="02040602050505020304" pitchFamily="18" charset="0"/>
            </a:endParaRPr>
          </a:p>
          <a:p>
            <a:r>
              <a:rPr lang="en-US" sz="1400" dirty="0">
                <a:solidFill>
                  <a:srgbClr val="000000"/>
                </a:solidFill>
                <a:latin typeface="Lucida Bright" panose="02040602050505020304" pitchFamily="18" charset="0"/>
              </a:rPr>
              <a:t>The PCPA or CPC COORDINATOR will provide support and assistance to cardholders, campus Departments/Schools, </a:t>
            </a:r>
            <a:r>
              <a:rPr lang="en-US" sz="1400" dirty="0" err="1">
                <a:solidFill>
                  <a:srgbClr val="000000"/>
                </a:solidFill>
                <a:latin typeface="Lucida Bright" panose="02040602050505020304" pitchFamily="18" charset="0"/>
              </a:rPr>
              <a:t>etc</a:t>
            </a:r>
            <a:r>
              <a:rPr lang="en-US" sz="1400" dirty="0">
                <a:solidFill>
                  <a:srgbClr val="000000"/>
                </a:solidFill>
                <a:latin typeface="Lucida Bright" panose="02040602050505020304" pitchFamily="18" charset="0"/>
              </a:rPr>
              <a:t>; distribute/process new card applications, process changes in cardholder information (name, mailing address, increase or decrease in limits, etc.). </a:t>
            </a:r>
            <a:endParaRPr lang="en-US" sz="1400" dirty="0">
              <a:latin typeface="Lucida Bright" panose="02040602050505020304" pitchFamily="18" charset="0"/>
            </a:endParaRPr>
          </a:p>
        </p:txBody>
      </p:sp>
    </p:spTree>
    <p:extLst>
      <p:ext uri="{BB962C8B-B14F-4D97-AF65-F5344CB8AC3E}">
        <p14:creationId xmlns:p14="http://schemas.microsoft.com/office/powerpoint/2010/main" val="307537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p:cNvPr>
          <p:cNvSpPr txBox="1">
            <a:spLocks/>
          </p:cNvSpPr>
          <p:nvPr/>
        </p:nvSpPr>
        <p:spPr>
          <a:xfrm>
            <a:off x="1122871" y="2305131"/>
            <a:ext cx="10662407" cy="1591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buNone/>
            </a:pPr>
            <a:r>
              <a:rPr lang="en-US" altLang="en-US" sz="4800" dirty="0" smtClean="0"/>
              <a:t>This is a paragraph.</a:t>
            </a:r>
            <a:endParaRPr lang="en-US" altLang="en-US" sz="4800" dirty="0"/>
          </a:p>
          <a:p>
            <a:pPr>
              <a:spcBef>
                <a:spcPct val="0"/>
              </a:spcBef>
              <a:buNone/>
            </a:pPr>
            <a:endParaRPr lang="en-US" altLang="en-US" sz="1600" b="1" dirty="0">
              <a:latin typeface="Franklin Gothic Book" charset="0"/>
            </a:endParaRPr>
          </a:p>
        </p:txBody>
      </p:sp>
      <p:sp>
        <p:nvSpPr>
          <p:cNvPr id="7" name="TextBox 6"/>
          <p:cNvSpPr txBox="1"/>
          <p:nvPr/>
        </p:nvSpPr>
        <p:spPr>
          <a:xfrm>
            <a:off x="1122871" y="1204971"/>
            <a:ext cx="6192329" cy="1015663"/>
          </a:xfrm>
          <a:prstGeom prst="rect">
            <a:avLst/>
          </a:prstGeom>
          <a:noFill/>
        </p:spPr>
        <p:txBody>
          <a:bodyPr wrap="square" rtlCol="0">
            <a:spAutoFit/>
          </a:bodyPr>
          <a:lstStyle/>
          <a:p>
            <a:r>
              <a:rPr lang="en-US" sz="6000" b="1" dirty="0" smtClean="0"/>
              <a:t>Header</a:t>
            </a:r>
            <a:endParaRPr lang="en-US" sz="6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620" y="685800"/>
            <a:ext cx="8966759" cy="5486400"/>
          </a:xfrm>
          <a:prstGeom prst="rect">
            <a:avLst/>
          </a:prstGeom>
        </p:spPr>
      </p:pic>
    </p:spTree>
    <p:extLst>
      <p:ext uri="{BB962C8B-B14F-4D97-AF65-F5344CB8AC3E}">
        <p14:creationId xmlns:p14="http://schemas.microsoft.com/office/powerpoint/2010/main" val="15573618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4299" y="1132114"/>
            <a:ext cx="775933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latin typeface="Georgia" panose="02040502050405020303" pitchFamily="18" charset="0"/>
                <a:cs typeface="Times New Roman" panose="02020603050405020304" pitchFamily="18" charset="0"/>
              </a:rPr>
              <a:t>General Information</a:t>
            </a:r>
            <a:endParaRPr lang="en-US" sz="2400" dirty="0">
              <a:latin typeface="Georgia" panose="02040502050405020303" pitchFamily="18" charset="0"/>
              <a:cs typeface="Times New Roman" panose="02020603050405020304" pitchFamily="18" charset="0"/>
            </a:endParaRPr>
          </a:p>
        </p:txBody>
      </p:sp>
      <p:sp>
        <p:nvSpPr>
          <p:cNvPr id="6" name="TextBox 5"/>
          <p:cNvSpPr txBox="1"/>
          <p:nvPr/>
        </p:nvSpPr>
        <p:spPr>
          <a:xfrm>
            <a:off x="931817" y="1915886"/>
            <a:ext cx="10354492" cy="25786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marR="0" lvl="0" indent="-342900">
              <a:lnSpc>
                <a:spcPct val="115000"/>
              </a:lnSpc>
              <a:spcBef>
                <a:spcPts val="0"/>
              </a:spcBef>
              <a:spcAft>
                <a:spcPts val="0"/>
              </a:spcAft>
              <a:buFont typeface="+mj-lt"/>
              <a:buAutoNum type="arabicPeriod"/>
            </a:pPr>
            <a:r>
              <a:rPr lang="en-US" sz="1600" dirty="0" smtClean="0">
                <a:latin typeface="Georgia" panose="02040502050405020303" pitchFamily="18" charset="0"/>
                <a:ea typeface="Calibri" panose="020F0502020204030204" pitchFamily="34" charset="0"/>
                <a:cs typeface="Times New Roman" panose="02020603050405020304" pitchFamily="18" charset="0"/>
              </a:rPr>
              <a:t>Call the 1-800 number on the </a:t>
            </a:r>
            <a:r>
              <a:rPr lang="en-US" sz="1600" dirty="0" smtClean="0">
                <a:latin typeface="Georgia" panose="02040502050405020303" pitchFamily="18" charset="0"/>
                <a:ea typeface="Calibri" panose="020F0502020204030204" pitchFamily="34" charset="0"/>
                <a:cs typeface="Times New Roman" panose="02020603050405020304" pitchFamily="18" charset="0"/>
              </a:rPr>
              <a:t>back of the card </a:t>
            </a:r>
            <a:r>
              <a:rPr lang="en-US" sz="1600" dirty="0" smtClean="0">
                <a:latin typeface="Georgia" panose="02040502050405020303" pitchFamily="18" charset="0"/>
                <a:ea typeface="Calibri" panose="020F0502020204030204" pitchFamily="34" charset="0"/>
                <a:cs typeface="Times New Roman" panose="02020603050405020304" pitchFamily="18" charset="0"/>
              </a:rPr>
              <a:t>to activate it. </a:t>
            </a:r>
            <a:endParaRPr lang="en-US" sz="1600" dirty="0">
              <a:latin typeface="Georgia" panose="0204050205040502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600" dirty="0" smtClean="0">
                <a:latin typeface="Georgia" panose="02040502050405020303" pitchFamily="18" charset="0"/>
                <a:ea typeface="Calibri" panose="020F0502020204030204" pitchFamily="34" charset="0"/>
                <a:cs typeface="Times New Roman" panose="02020603050405020304" pitchFamily="18" charset="0"/>
              </a:rPr>
              <a:t>The Single </a:t>
            </a:r>
            <a:r>
              <a:rPr lang="en-US" sz="1600" dirty="0" smtClean="0">
                <a:latin typeface="Georgia" panose="02040502050405020303" pitchFamily="18" charset="0"/>
                <a:ea typeface="Calibri" panose="020F0502020204030204" pitchFamily="34" charset="0"/>
                <a:cs typeface="Times New Roman" panose="02020603050405020304" pitchFamily="18" charset="0"/>
              </a:rPr>
              <a:t>Purchase </a:t>
            </a:r>
            <a:r>
              <a:rPr lang="en-US" sz="1600" dirty="0" smtClean="0">
                <a:latin typeface="Georgia" panose="02040502050405020303" pitchFamily="18" charset="0"/>
                <a:ea typeface="Calibri" panose="020F0502020204030204" pitchFamily="34" charset="0"/>
                <a:cs typeface="Times New Roman" panose="02020603050405020304" pitchFamily="18" charset="0"/>
              </a:rPr>
              <a:t>Credit Card Limit is $5000</a:t>
            </a:r>
            <a:r>
              <a:rPr lang="en-US" sz="1600" dirty="0" smtClean="0">
                <a:latin typeface="Georgia" panose="02040502050405020303" pitchFamily="18" charset="0"/>
                <a:ea typeface="Calibri" panose="020F0502020204030204" pitchFamily="34" charset="0"/>
                <a:cs typeface="Times New Roman" panose="02020603050405020304" pitchFamily="18" charset="0"/>
              </a:rPr>
              <a:t>. The Monthly Limit is established based on actual usage.</a:t>
            </a:r>
            <a:r>
              <a:rPr lang="en-US" sz="1600" dirty="0" smtClean="0">
                <a:latin typeface="Georgia" panose="02040502050405020303" pitchFamily="18" charset="0"/>
                <a:ea typeface="Calibri" panose="020F0502020204030204" pitchFamily="34" charset="0"/>
                <a:cs typeface="Times New Roman" panose="02020603050405020304" pitchFamily="18" charset="0"/>
              </a:rPr>
              <a:t> To request an increase in your </a:t>
            </a:r>
            <a:r>
              <a:rPr lang="en-US" sz="1600" dirty="0">
                <a:latin typeface="Georgia" panose="02040502050405020303" pitchFamily="18" charset="0"/>
                <a:ea typeface="Calibri" panose="020F0502020204030204" pitchFamily="34" charset="0"/>
                <a:cs typeface="Times New Roman" panose="02020603050405020304" pitchFamily="18" charset="0"/>
              </a:rPr>
              <a:t>credit limit email </a:t>
            </a:r>
            <a:r>
              <a:rPr lang="en-US" sz="1600" dirty="0" smtClean="0">
                <a:latin typeface="Georgia" panose="02040502050405020303" pitchFamily="18" charset="0"/>
                <a:ea typeface="Calibri" panose="020F0502020204030204" pitchFamily="34" charset="0"/>
                <a:cs typeface="Times New Roman" panose="02020603050405020304" pitchFamily="18" charset="0"/>
              </a:rPr>
              <a:t>Joi </a:t>
            </a:r>
            <a:r>
              <a:rPr lang="en-US" sz="1600" dirty="0" smtClean="0">
                <a:latin typeface="Georgia" panose="02040502050405020303" pitchFamily="18" charset="0"/>
                <a:ea typeface="Calibri" panose="020F0502020204030204" pitchFamily="34" charset="0"/>
                <a:cs typeface="Times New Roman" panose="02020603050405020304" pitchFamily="18" charset="0"/>
              </a:rPr>
              <a:t>Schumott</a:t>
            </a:r>
            <a:endParaRPr lang="en-US" sz="1600" dirty="0">
              <a:latin typeface="Georgia" panose="0204050205040502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sz="1600" dirty="0" smtClean="0">
                <a:latin typeface="Georgia" panose="02040502050405020303" pitchFamily="18" charset="0"/>
                <a:ea typeface="Calibri" panose="020F0502020204030204" pitchFamily="34" charset="0"/>
                <a:cs typeface="Times New Roman" panose="02020603050405020304" pitchFamily="18" charset="0"/>
              </a:rPr>
              <a:t>Your </a:t>
            </a:r>
            <a:r>
              <a:rPr lang="en-US" sz="1600" dirty="0">
                <a:latin typeface="Georgia" panose="02040502050405020303" pitchFamily="18" charset="0"/>
                <a:ea typeface="Calibri" panose="020F0502020204030204" pitchFamily="34" charset="0"/>
                <a:cs typeface="Times New Roman" panose="02020603050405020304" pitchFamily="18" charset="0"/>
              </a:rPr>
              <a:t>card </a:t>
            </a:r>
            <a:r>
              <a:rPr lang="en-US" sz="1600" dirty="0" smtClean="0">
                <a:latin typeface="Georgia" panose="02040502050405020303" pitchFamily="18" charset="0"/>
                <a:ea typeface="Calibri" panose="020F0502020204030204" pitchFamily="34" charset="0"/>
                <a:cs typeface="Times New Roman" panose="02020603050405020304" pitchFamily="18" charset="0"/>
              </a:rPr>
              <a:t>limit is </a:t>
            </a:r>
            <a:r>
              <a:rPr lang="en-US" sz="1600" dirty="0">
                <a:latin typeface="Georgia" panose="02040502050405020303" pitchFamily="18" charset="0"/>
                <a:ea typeface="Calibri" panose="020F0502020204030204" pitchFamily="34" charset="0"/>
                <a:cs typeface="Times New Roman" panose="02020603050405020304" pitchFamily="18" charset="0"/>
              </a:rPr>
              <a:t>replenished </a:t>
            </a:r>
            <a:r>
              <a:rPr lang="en-US" sz="1600" dirty="0" smtClean="0">
                <a:latin typeface="Georgia" panose="02040502050405020303" pitchFamily="18" charset="0"/>
                <a:ea typeface="Calibri" panose="020F0502020204030204" pitchFamily="34" charset="0"/>
                <a:cs typeface="Times New Roman" panose="02020603050405020304" pitchFamily="18" charset="0"/>
              </a:rPr>
              <a:t>on the </a:t>
            </a:r>
            <a:r>
              <a:rPr lang="en-US" sz="1600" dirty="0" smtClean="0">
                <a:latin typeface="Georgia" panose="02040502050405020303" pitchFamily="18" charset="0"/>
                <a:ea typeface="Calibri" panose="020F0502020204030204" pitchFamily="34" charset="0"/>
                <a:cs typeface="Times New Roman" panose="02020603050405020304" pitchFamily="18" charset="0"/>
              </a:rPr>
              <a:t>26</a:t>
            </a:r>
            <a:r>
              <a:rPr lang="en-US" sz="1600" baseline="30000" dirty="0" smtClean="0">
                <a:latin typeface="Georgia" panose="02040502050405020303" pitchFamily="18" charset="0"/>
                <a:ea typeface="Calibri" panose="020F0502020204030204" pitchFamily="34" charset="0"/>
                <a:cs typeface="Times New Roman" panose="02020603050405020304" pitchFamily="18" charset="0"/>
              </a:rPr>
              <a:t>th</a:t>
            </a:r>
            <a:r>
              <a:rPr lang="en-US" sz="1600" dirty="0" smtClean="0">
                <a:latin typeface="Georgia" panose="02040502050405020303" pitchFamily="18" charset="0"/>
                <a:ea typeface="Calibri" panose="020F0502020204030204" pitchFamily="34" charset="0"/>
                <a:cs typeface="Times New Roman" panose="02020603050405020304" pitchFamily="18" charset="0"/>
              </a:rPr>
              <a:t> </a:t>
            </a:r>
            <a:r>
              <a:rPr lang="en-US" sz="1600" dirty="0" smtClean="0">
                <a:latin typeface="Georgia" panose="02040502050405020303" pitchFamily="18" charset="0"/>
                <a:ea typeface="Calibri" panose="020F0502020204030204" pitchFamily="34" charset="0"/>
                <a:cs typeface="Times New Roman" panose="02020603050405020304" pitchFamily="18" charset="0"/>
              </a:rPr>
              <a:t>day of each </a:t>
            </a:r>
            <a:r>
              <a:rPr lang="en-US" sz="1600" dirty="0" smtClean="0">
                <a:latin typeface="Georgia" panose="02040502050405020303" pitchFamily="18" charset="0"/>
                <a:ea typeface="Calibri" panose="020F0502020204030204" pitchFamily="34" charset="0"/>
                <a:cs typeface="Times New Roman" panose="02020603050405020304" pitchFamily="18" charset="0"/>
              </a:rPr>
              <a:t>month</a:t>
            </a:r>
            <a:r>
              <a:rPr lang="en-US" sz="1600" dirty="0">
                <a:latin typeface="Georgia" panose="02040502050405020303" pitchFamily="18" charset="0"/>
                <a:ea typeface="Calibri" panose="020F0502020204030204" pitchFamily="34" charset="0"/>
                <a:cs typeface="Times New Roman" panose="02020603050405020304" pitchFamily="18" charset="0"/>
              </a:rPr>
              <a:t>. </a:t>
            </a:r>
            <a:endParaRPr lang="en-US" sz="1600" dirty="0" smtClean="0">
              <a:latin typeface="Georgia" panose="02040502050405020303" pitchFamily="18"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mj-lt"/>
              <a:buAutoNum type="arabicPeriod"/>
            </a:pPr>
            <a:r>
              <a:rPr lang="en-US" sz="1600" dirty="0">
                <a:solidFill>
                  <a:srgbClr val="000000"/>
                </a:solidFill>
                <a:latin typeface="Georgia" panose="02040502050405020303" pitchFamily="18" charset="0"/>
              </a:rPr>
              <a:t>Purchase Card Logs are due </a:t>
            </a:r>
            <a:r>
              <a:rPr lang="en-US" sz="1600" dirty="0" smtClean="0">
                <a:solidFill>
                  <a:srgbClr val="000000"/>
                </a:solidFill>
                <a:latin typeface="Georgia" panose="02040502050405020303" pitchFamily="18" charset="0"/>
              </a:rPr>
              <a:t>to </a:t>
            </a:r>
            <a:r>
              <a:rPr lang="en-US" sz="1600" dirty="0" smtClean="0">
                <a:solidFill>
                  <a:srgbClr val="000000"/>
                </a:solidFill>
                <a:latin typeface="Georgia" panose="02040502050405020303" pitchFamily="18" charset="0"/>
              </a:rPr>
              <a:t>the BSU PCard Coordinator on the </a:t>
            </a:r>
            <a:r>
              <a:rPr lang="en-US" sz="1600" dirty="0" smtClean="0">
                <a:solidFill>
                  <a:srgbClr val="000000"/>
                </a:solidFill>
                <a:latin typeface="Georgia" panose="02040502050405020303" pitchFamily="18" charset="0"/>
              </a:rPr>
              <a:t>12</a:t>
            </a:r>
            <a:r>
              <a:rPr lang="en-US" sz="1600" baseline="30000" dirty="0" smtClean="0">
                <a:solidFill>
                  <a:srgbClr val="000000"/>
                </a:solidFill>
                <a:latin typeface="Georgia" panose="02040502050405020303" pitchFamily="18" charset="0"/>
              </a:rPr>
              <a:t>th</a:t>
            </a:r>
            <a:r>
              <a:rPr lang="en-US" sz="1600" dirty="0" smtClean="0">
                <a:solidFill>
                  <a:srgbClr val="000000"/>
                </a:solidFill>
                <a:latin typeface="Georgia" panose="02040502050405020303" pitchFamily="18" charset="0"/>
              </a:rPr>
              <a:t> day of each month</a:t>
            </a:r>
            <a:r>
              <a:rPr lang="en-US" sz="1600" dirty="0">
                <a:solidFill>
                  <a:srgbClr val="000000"/>
                </a:solidFill>
                <a:latin typeface="Georgia" panose="02040502050405020303" pitchFamily="18" charset="0"/>
              </a:rPr>
              <a:t>. Statements should be received </a:t>
            </a:r>
            <a:r>
              <a:rPr lang="en-US" sz="1600" dirty="0" smtClean="0">
                <a:solidFill>
                  <a:srgbClr val="000000"/>
                </a:solidFill>
                <a:latin typeface="Georgia" panose="02040502050405020303" pitchFamily="18" charset="0"/>
              </a:rPr>
              <a:t>from the Bank no </a:t>
            </a:r>
            <a:r>
              <a:rPr lang="en-US" sz="1600" dirty="0">
                <a:solidFill>
                  <a:srgbClr val="000000"/>
                </a:solidFill>
                <a:latin typeface="Georgia" panose="02040502050405020303" pitchFamily="18" charset="0"/>
              </a:rPr>
              <a:t>later than the 5</a:t>
            </a:r>
            <a:r>
              <a:rPr lang="en-US" sz="1600" baseline="30000" dirty="0">
                <a:solidFill>
                  <a:srgbClr val="000000"/>
                </a:solidFill>
                <a:latin typeface="Georgia" panose="02040502050405020303" pitchFamily="18" charset="0"/>
              </a:rPr>
              <a:t>th</a:t>
            </a:r>
            <a:r>
              <a:rPr lang="en-US" sz="1600" dirty="0">
                <a:solidFill>
                  <a:srgbClr val="000000"/>
                </a:solidFill>
                <a:latin typeface="Georgia" panose="02040502050405020303" pitchFamily="18" charset="0"/>
              </a:rPr>
              <a:t> </a:t>
            </a:r>
            <a:r>
              <a:rPr lang="en-US" sz="1600" dirty="0" smtClean="0">
                <a:solidFill>
                  <a:srgbClr val="000000"/>
                </a:solidFill>
                <a:latin typeface="Georgia" panose="02040502050405020303" pitchFamily="18" charset="0"/>
              </a:rPr>
              <a:t>day of each month. If </a:t>
            </a:r>
            <a:r>
              <a:rPr lang="en-US" sz="1600" dirty="0">
                <a:solidFill>
                  <a:srgbClr val="000000"/>
                </a:solidFill>
                <a:latin typeface="Georgia" panose="02040502050405020303" pitchFamily="18" charset="0"/>
              </a:rPr>
              <a:t>you </a:t>
            </a:r>
            <a:r>
              <a:rPr lang="en-US" sz="1600" dirty="0" smtClean="0">
                <a:solidFill>
                  <a:srgbClr val="000000"/>
                </a:solidFill>
                <a:latin typeface="Georgia" panose="02040502050405020303" pitchFamily="18" charset="0"/>
              </a:rPr>
              <a:t>have not received </a:t>
            </a:r>
            <a:r>
              <a:rPr lang="en-US" sz="1600" dirty="0">
                <a:solidFill>
                  <a:srgbClr val="000000"/>
                </a:solidFill>
                <a:latin typeface="Georgia" panose="02040502050405020303" pitchFamily="18" charset="0"/>
              </a:rPr>
              <a:t>a statement by then please email </a:t>
            </a:r>
            <a:r>
              <a:rPr lang="en-US" sz="1600" dirty="0" smtClean="0">
                <a:solidFill>
                  <a:srgbClr val="000000"/>
                </a:solidFill>
                <a:latin typeface="Georgia" panose="02040502050405020303" pitchFamily="18" charset="0"/>
              </a:rPr>
              <a:t>jschumott@bowiestate.edu </a:t>
            </a:r>
            <a:r>
              <a:rPr lang="en-US" sz="1600" dirty="0">
                <a:solidFill>
                  <a:srgbClr val="000000"/>
                </a:solidFill>
                <a:latin typeface="Georgia" panose="02040502050405020303" pitchFamily="18" charset="0"/>
              </a:rPr>
              <a:t>and </a:t>
            </a:r>
            <a:r>
              <a:rPr lang="en-US" sz="1600" dirty="0" smtClean="0">
                <a:solidFill>
                  <a:srgbClr val="000000"/>
                </a:solidFill>
                <a:latin typeface="Georgia" panose="02040502050405020303" pitchFamily="18" charset="0"/>
              </a:rPr>
              <a:t>an electronic copy can be sent to you.</a:t>
            </a:r>
            <a:endParaRPr lang="en-US" sz="1600" dirty="0">
              <a:solidFill>
                <a:srgbClr val="000000"/>
              </a:solidFill>
              <a:latin typeface="Georgia" panose="02040502050405020303" pitchFamily="18" charset="0"/>
            </a:endParaRPr>
          </a:p>
          <a:p>
            <a:pPr marL="342900" marR="0" lvl="0" indent="-342900">
              <a:lnSpc>
                <a:spcPct val="115000"/>
              </a:lnSpc>
              <a:spcBef>
                <a:spcPts val="0"/>
              </a:spcBef>
              <a:spcAft>
                <a:spcPts val="1000"/>
              </a:spcAft>
              <a:buFont typeface="+mj-lt"/>
              <a:buAutoNum type="arabicPeriod"/>
            </a:pP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578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9" y="-910649"/>
            <a:ext cx="11977635" cy="5878532"/>
          </a:xfrm>
          <a:prstGeom prst="rect">
            <a:avLst/>
          </a:prstGeom>
        </p:spPr>
        <p:txBody>
          <a:bodyPr wrap="square">
            <a:spAutoFit/>
          </a:bodyPr>
          <a:lstStyle/>
          <a:p>
            <a:endParaRPr lang="en-US"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pPr algn="ctr"/>
            <a:r>
              <a:rPr lang="en-US" b="1" u="sng" dirty="0" smtClean="0">
                <a:solidFill>
                  <a:srgbClr val="000000"/>
                </a:solidFill>
                <a:latin typeface="Times New Roman" panose="02020603050405020304" pitchFamily="18" charset="0"/>
              </a:rPr>
              <a:t> </a:t>
            </a:r>
            <a:r>
              <a:rPr lang="en-US" b="1" u="sng" dirty="0">
                <a:solidFill>
                  <a:srgbClr val="000000"/>
                </a:solidFill>
                <a:latin typeface="Times New Roman" panose="02020603050405020304" pitchFamily="18" charset="0"/>
              </a:rPr>
              <a:t>REQUESTING A CARD </a:t>
            </a:r>
            <a:endParaRPr lang="en-US" b="1" u="sng" dirty="0" smtClean="0">
              <a:solidFill>
                <a:srgbClr val="000000"/>
              </a:solidFill>
              <a:latin typeface="Times New Roman" panose="02020603050405020304" pitchFamily="18" charset="0"/>
            </a:endParaRPr>
          </a:p>
          <a:p>
            <a:pPr algn="ctr"/>
            <a:endParaRPr lang="en-US" b="1" u="sng" dirty="0">
              <a:solidFill>
                <a:srgbClr val="000000"/>
              </a:solidFill>
              <a:latin typeface="Times New Roman" panose="02020603050405020304" pitchFamily="18" charset="0"/>
            </a:endParaRPr>
          </a:p>
          <a:p>
            <a:r>
              <a:rPr lang="en-US" sz="1400" dirty="0">
                <a:solidFill>
                  <a:srgbClr val="000000"/>
                </a:solidFill>
                <a:latin typeface="Lucida Bright" panose="02040602050505020304" pitchFamily="18" charset="0"/>
              </a:rPr>
              <a:t>The </a:t>
            </a:r>
            <a:r>
              <a:rPr lang="en-US" sz="1400" dirty="0" smtClean="0">
                <a:solidFill>
                  <a:srgbClr val="000000"/>
                </a:solidFill>
                <a:latin typeface="Lucida Bright" panose="02040602050505020304" pitchFamily="18" charset="0"/>
              </a:rPr>
              <a:t>agency's </a:t>
            </a:r>
            <a:r>
              <a:rPr lang="en-US" sz="1400" dirty="0">
                <a:solidFill>
                  <a:srgbClr val="000000"/>
                </a:solidFill>
                <a:latin typeface="Lucida Bright" panose="02040602050505020304" pitchFamily="18" charset="0"/>
              </a:rPr>
              <a:t>CPC Coordinator are responsible for issuing cards to the employee who will use them on a regular basis. If your position requires you to make purchases on a regular basis, the Corporate Purchasing Card may help you in your everyday tasks. To obtain a card, please follow these simple steps: </a:t>
            </a:r>
            <a:endParaRPr lang="en-US" sz="1400" dirty="0" smtClean="0">
              <a:solidFill>
                <a:srgbClr val="000000"/>
              </a:solidFill>
              <a:latin typeface="Lucida Bright" panose="02040602050505020304" pitchFamily="18" charset="0"/>
            </a:endParaRPr>
          </a:p>
          <a:p>
            <a:endParaRPr lang="en-US" sz="1400" dirty="0">
              <a:solidFill>
                <a:srgbClr val="000000"/>
              </a:solidFill>
              <a:latin typeface="Lucida Bright" panose="02040602050505020304" pitchFamily="18" charset="0"/>
            </a:endParaRPr>
          </a:p>
          <a:p>
            <a:r>
              <a:rPr lang="en-US" sz="1400" dirty="0" smtClean="0">
                <a:solidFill>
                  <a:srgbClr val="000000"/>
                </a:solidFill>
                <a:latin typeface="Lucida Bright" panose="02040602050505020304" pitchFamily="18" charset="0"/>
              </a:rPr>
              <a:t>A. Submit </a:t>
            </a:r>
            <a:r>
              <a:rPr lang="en-US" sz="1400" dirty="0">
                <a:solidFill>
                  <a:srgbClr val="000000"/>
                </a:solidFill>
                <a:latin typeface="Lucida Bright" panose="02040602050505020304" pitchFamily="18" charset="0"/>
              </a:rPr>
              <a:t>a written request for a card to your Area Vice President; </a:t>
            </a:r>
            <a:endParaRPr lang="en-US" sz="1400" dirty="0" smtClean="0">
              <a:solidFill>
                <a:srgbClr val="000000"/>
              </a:solidFill>
              <a:latin typeface="Lucida Bright" panose="02040602050505020304" pitchFamily="18" charset="0"/>
            </a:endParaRPr>
          </a:p>
          <a:p>
            <a:endParaRPr lang="en-US" sz="1400" dirty="0">
              <a:solidFill>
                <a:srgbClr val="000000"/>
              </a:solidFill>
              <a:latin typeface="Lucida Bright" panose="02040602050505020304" pitchFamily="18" charset="0"/>
            </a:endParaRPr>
          </a:p>
          <a:p>
            <a:r>
              <a:rPr lang="en-US" sz="1400" dirty="0" smtClean="0">
                <a:solidFill>
                  <a:srgbClr val="000000"/>
                </a:solidFill>
                <a:latin typeface="Lucida Bright" panose="02040602050505020304" pitchFamily="18" charset="0"/>
              </a:rPr>
              <a:t>B. </a:t>
            </a:r>
            <a:r>
              <a:rPr lang="en-US" sz="1400" dirty="0">
                <a:solidFill>
                  <a:srgbClr val="000000"/>
                </a:solidFill>
                <a:latin typeface="Lucida Bright" panose="02040602050505020304" pitchFamily="18" charset="0"/>
              </a:rPr>
              <a:t>If appropriate, the Area Vice President or designee will approve the request and forward the request to the agency PCPA or CPC Coordinator; </a:t>
            </a:r>
            <a:endParaRPr lang="en-US" sz="1400" dirty="0" smtClean="0">
              <a:solidFill>
                <a:srgbClr val="000000"/>
              </a:solidFill>
              <a:latin typeface="Lucida Bright" panose="02040602050505020304" pitchFamily="18" charset="0"/>
            </a:endParaRPr>
          </a:p>
          <a:p>
            <a:endParaRPr lang="en-US" sz="1400" dirty="0">
              <a:solidFill>
                <a:srgbClr val="000000"/>
              </a:solidFill>
              <a:latin typeface="Lucida Bright" panose="02040602050505020304" pitchFamily="18" charset="0"/>
            </a:endParaRPr>
          </a:p>
          <a:p>
            <a:r>
              <a:rPr lang="en-US" sz="1400" dirty="0" smtClean="0">
                <a:solidFill>
                  <a:srgbClr val="000000"/>
                </a:solidFill>
                <a:latin typeface="Lucida Bright" panose="02040602050505020304" pitchFamily="18" charset="0"/>
              </a:rPr>
              <a:t>C. </a:t>
            </a:r>
            <a:r>
              <a:rPr lang="en-US" sz="1400" dirty="0">
                <a:solidFill>
                  <a:srgbClr val="000000"/>
                </a:solidFill>
                <a:latin typeface="Lucida Bright" panose="02040602050505020304" pitchFamily="18" charset="0"/>
              </a:rPr>
              <a:t>After receiving the request, the agency PCPA or CPC Coordinator will send the “Cardholder New Application Information Form” (Exhibit B), the “Cardholder Agreement Form” (Exhibit A), and a copy of the Bowie State University User’s Guide to the employee who will complete and sign the forms, obtain the signature of their appropriate supervisor and return them to the agency PCPA or Coordinator. </a:t>
            </a:r>
            <a:r>
              <a:rPr lang="en-US" sz="1400" dirty="0" smtClean="0">
                <a:solidFill>
                  <a:srgbClr val="000000"/>
                </a:solidFill>
                <a:latin typeface="Lucida Bright" panose="02040602050505020304" pitchFamily="18" charset="0"/>
              </a:rPr>
              <a:t>Once application is approved it will be processed card will be sent. </a:t>
            </a:r>
            <a:endParaRPr lang="en-US" sz="1400" dirty="0">
              <a:solidFill>
                <a:srgbClr val="000000"/>
              </a:solidFill>
              <a:latin typeface="Lucida Bright" panose="02040602050505020304" pitchFamily="18" charset="0"/>
            </a:endParaRPr>
          </a:p>
          <a:p>
            <a:endParaRPr lang="en-US" sz="1400" dirty="0">
              <a:solidFill>
                <a:srgbClr val="000000"/>
              </a:solidFill>
              <a:latin typeface="Lucida Bright" panose="02040602050505020304" pitchFamily="18" charset="0"/>
            </a:endParaRPr>
          </a:p>
        </p:txBody>
      </p:sp>
    </p:spTree>
    <p:extLst>
      <p:ext uri="{BB962C8B-B14F-4D97-AF65-F5344CB8AC3E}">
        <p14:creationId xmlns:p14="http://schemas.microsoft.com/office/powerpoint/2010/main" val="3829784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382" y="959512"/>
            <a:ext cx="10189029" cy="3600986"/>
          </a:xfrm>
          <a:prstGeom prst="rect">
            <a:avLst/>
          </a:prstGeom>
        </p:spPr>
        <p:txBody>
          <a:bodyPr wrap="square">
            <a:spAutoFit/>
          </a:bodyPr>
          <a:lstStyle/>
          <a:p>
            <a:pPr algn="ctr"/>
            <a:r>
              <a:rPr lang="en-US" b="1" dirty="0">
                <a:solidFill>
                  <a:srgbClr val="000000"/>
                </a:solidFill>
                <a:latin typeface="Lucida Bright" panose="02040602050505020304" pitchFamily="18" charset="0"/>
              </a:rPr>
              <a:t>CORPORATE PURCHASING CARD USE AND RESPONSIBILITY </a:t>
            </a:r>
            <a:endParaRPr lang="en-US" b="1" dirty="0" smtClean="0">
              <a:solidFill>
                <a:srgbClr val="000000"/>
              </a:solidFill>
              <a:latin typeface="Lucida Bright" panose="02040602050505020304" pitchFamily="18" charset="0"/>
            </a:endParaRPr>
          </a:p>
          <a:p>
            <a:pPr algn="ctr"/>
            <a:endParaRPr lang="en-US" b="1" dirty="0">
              <a:solidFill>
                <a:srgbClr val="000000"/>
              </a:solidFill>
              <a:latin typeface="Lucida Bright" panose="02040602050505020304" pitchFamily="18" charset="0"/>
            </a:endParaRPr>
          </a:p>
          <a:p>
            <a:pPr algn="just"/>
            <a:r>
              <a:rPr lang="en-US" sz="1600" dirty="0">
                <a:solidFill>
                  <a:srgbClr val="000000"/>
                </a:solidFill>
                <a:latin typeface="Lucida Bright" panose="02040602050505020304" pitchFamily="18" charset="0"/>
              </a:rPr>
              <a:t>The Bowie State University Corporate Purchasing Card (CPC) is an individual, not a department purchasing card. The Cardholder is solely responsible for the safety, security, and usage of the Corporate Purchasing Card. </a:t>
            </a:r>
            <a:r>
              <a:rPr lang="en-US" sz="1600" dirty="0" smtClean="0">
                <a:solidFill>
                  <a:srgbClr val="000000"/>
                </a:solidFill>
                <a:latin typeface="Lucida Bright" panose="02040602050505020304" pitchFamily="18" charset="0"/>
              </a:rPr>
              <a:t>Corporate </a:t>
            </a:r>
            <a:r>
              <a:rPr lang="en-US" sz="1600" dirty="0">
                <a:solidFill>
                  <a:srgbClr val="000000"/>
                </a:solidFill>
                <a:latin typeface="Lucida Bright" panose="02040602050505020304" pitchFamily="18" charset="0"/>
              </a:rPr>
              <a:t>Purchasing Cards shall </a:t>
            </a:r>
            <a:r>
              <a:rPr lang="en-US" sz="1600" dirty="0" smtClean="0">
                <a:solidFill>
                  <a:srgbClr val="000000"/>
                </a:solidFill>
                <a:latin typeface="Lucida Bright" panose="02040602050505020304" pitchFamily="18" charset="0"/>
              </a:rPr>
              <a:t>be used </a:t>
            </a:r>
            <a:r>
              <a:rPr lang="en-US" sz="1600" dirty="0">
                <a:solidFill>
                  <a:srgbClr val="000000"/>
                </a:solidFill>
                <a:latin typeface="Lucida Bright" panose="02040602050505020304" pitchFamily="18" charset="0"/>
              </a:rPr>
              <a:t>only for authorized purposes. </a:t>
            </a:r>
            <a:endParaRPr lang="en-US" sz="1600" dirty="0" smtClean="0">
              <a:solidFill>
                <a:srgbClr val="000000"/>
              </a:solidFill>
              <a:latin typeface="Lucida Bright" panose="02040602050505020304" pitchFamily="18" charset="0"/>
            </a:endParaRPr>
          </a:p>
          <a:p>
            <a:pPr algn="just"/>
            <a:endParaRPr lang="en-US" sz="1600" dirty="0" smtClean="0">
              <a:solidFill>
                <a:srgbClr val="000000"/>
              </a:solidFill>
              <a:latin typeface="Lucida Bright" panose="02040602050505020304" pitchFamily="18" charset="0"/>
            </a:endParaRPr>
          </a:p>
          <a:p>
            <a:pPr algn="just"/>
            <a:r>
              <a:rPr lang="en-US" sz="1600" dirty="0" smtClean="0">
                <a:solidFill>
                  <a:srgbClr val="000000"/>
                </a:solidFill>
                <a:latin typeface="Lucida Bright" panose="02040602050505020304" pitchFamily="18" charset="0"/>
              </a:rPr>
              <a:t>The </a:t>
            </a:r>
            <a:r>
              <a:rPr lang="en-US" sz="1600" dirty="0">
                <a:solidFill>
                  <a:srgbClr val="000000"/>
                </a:solidFill>
                <a:latin typeface="Lucida Bright" panose="02040602050505020304" pitchFamily="18" charset="0"/>
              </a:rPr>
              <a:t>CPC cannot be used for airline, trains, boats/cruise lines, buses or other similar travel charges such as parking, taxi service and gasoline purchases. </a:t>
            </a:r>
            <a:endParaRPr lang="en-US" sz="1600" dirty="0" smtClean="0">
              <a:solidFill>
                <a:srgbClr val="000000"/>
              </a:solidFill>
              <a:latin typeface="Lucida Bright" panose="02040602050505020304" pitchFamily="18" charset="0"/>
            </a:endParaRPr>
          </a:p>
          <a:p>
            <a:pPr algn="just"/>
            <a:endParaRPr lang="en-US" sz="1600" dirty="0">
              <a:solidFill>
                <a:srgbClr val="000000"/>
              </a:solidFill>
              <a:latin typeface="Lucida Bright" panose="02040602050505020304" pitchFamily="18" charset="0"/>
            </a:endParaRPr>
          </a:p>
          <a:p>
            <a:pPr algn="just"/>
            <a:r>
              <a:rPr lang="en-US" sz="1600" dirty="0">
                <a:solidFill>
                  <a:srgbClr val="000000"/>
                </a:solidFill>
                <a:latin typeface="Lucida Bright" panose="02040602050505020304" pitchFamily="18" charset="0"/>
              </a:rPr>
              <a:t>Travel expenses such as automobile rental, hotel/motel, and </a:t>
            </a:r>
            <a:r>
              <a:rPr lang="en-US" sz="1600" dirty="0" smtClean="0">
                <a:solidFill>
                  <a:srgbClr val="000000"/>
                </a:solidFill>
                <a:latin typeface="Lucida Bright" panose="02040602050505020304" pitchFamily="18" charset="0"/>
              </a:rPr>
              <a:t>conference registration </a:t>
            </a:r>
            <a:r>
              <a:rPr lang="en-US" sz="1600" dirty="0">
                <a:solidFill>
                  <a:srgbClr val="000000"/>
                </a:solidFill>
                <a:latin typeface="Lucida Bright" panose="02040602050505020304" pitchFamily="18" charset="0"/>
              </a:rPr>
              <a:t>transactions are allowed by the </a:t>
            </a:r>
            <a:r>
              <a:rPr lang="en-US" sz="1600" dirty="0" smtClean="0">
                <a:solidFill>
                  <a:srgbClr val="000000"/>
                </a:solidFill>
                <a:latin typeface="Lucida Bright" panose="02040602050505020304" pitchFamily="18" charset="0"/>
              </a:rPr>
              <a:t>state.</a:t>
            </a:r>
          </a:p>
          <a:p>
            <a:pPr algn="just"/>
            <a:endParaRPr lang="en-US" sz="1600" dirty="0">
              <a:solidFill>
                <a:srgbClr val="000000"/>
              </a:solidFill>
              <a:latin typeface="Lucida Bright" panose="02040602050505020304" pitchFamily="18" charset="0"/>
            </a:endParaRPr>
          </a:p>
          <a:p>
            <a:pPr algn="just"/>
            <a:r>
              <a:rPr lang="en-US" sz="1600" dirty="0" smtClean="0">
                <a:solidFill>
                  <a:srgbClr val="000000"/>
                </a:solidFill>
                <a:latin typeface="Lucida Bright" panose="02040602050505020304" pitchFamily="18" charset="0"/>
              </a:rPr>
              <a:t>The </a:t>
            </a:r>
            <a:r>
              <a:rPr lang="en-US" sz="1600" dirty="0">
                <a:solidFill>
                  <a:srgbClr val="000000"/>
                </a:solidFill>
                <a:latin typeface="Lucida Bright" panose="02040602050505020304" pitchFamily="18" charset="0"/>
              </a:rPr>
              <a:t>Bowie State University Transportation Department is the only campus department authorized to use the CPC for van and bus rental services.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943" y="4754880"/>
            <a:ext cx="3259346" cy="1994263"/>
          </a:xfrm>
          <a:prstGeom prst="rect">
            <a:avLst/>
          </a:prstGeom>
        </p:spPr>
      </p:pic>
    </p:spTree>
    <p:extLst>
      <p:ext uri="{BB962C8B-B14F-4D97-AF65-F5344CB8AC3E}">
        <p14:creationId xmlns:p14="http://schemas.microsoft.com/office/powerpoint/2010/main" val="1052574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725" y="1960492"/>
            <a:ext cx="11277600" cy="1785104"/>
          </a:xfrm>
          <a:prstGeom prst="rect">
            <a:avLst/>
          </a:prstGeom>
        </p:spPr>
        <p:txBody>
          <a:bodyPr wrap="square">
            <a:spAutoFit/>
          </a:bodyPr>
          <a:lstStyle/>
          <a:p>
            <a:r>
              <a:rPr lang="en-US" sz="2000" b="1" dirty="0">
                <a:solidFill>
                  <a:srgbClr val="000000"/>
                </a:solidFill>
                <a:latin typeface="Lucida Bright" panose="02040602050505020304" pitchFamily="18" charset="0"/>
              </a:rPr>
              <a:t>REMINDER:</a:t>
            </a:r>
            <a:r>
              <a:rPr lang="en-US" b="1" dirty="0">
                <a:solidFill>
                  <a:srgbClr val="000000"/>
                </a:solidFill>
                <a:latin typeface="Lucida Bright" panose="02040602050505020304" pitchFamily="18" charset="0"/>
              </a:rPr>
              <a:t> THIS CARD IS NOT TO BE USED FOR PERSONAL PURCHASES. PURCHASES MADE FOR PERSONAL USE ARE THE EQUIVALENT OF THEFT. </a:t>
            </a:r>
            <a:endParaRPr lang="en-US" dirty="0">
              <a:solidFill>
                <a:srgbClr val="000000"/>
              </a:solidFill>
              <a:latin typeface="Lucida Bright" panose="02040602050505020304" pitchFamily="18" charset="0"/>
            </a:endParaRPr>
          </a:p>
          <a:p>
            <a:endParaRPr lang="en-US" b="1" dirty="0" smtClean="0">
              <a:solidFill>
                <a:srgbClr val="000000"/>
              </a:solidFill>
              <a:latin typeface="Lucida Bright" panose="02040602050505020304" pitchFamily="18" charset="0"/>
            </a:endParaRPr>
          </a:p>
          <a:p>
            <a:r>
              <a:rPr lang="en-US" b="1" dirty="0" smtClean="0">
                <a:solidFill>
                  <a:srgbClr val="000000"/>
                </a:solidFill>
                <a:latin typeface="Lucida Bright" panose="02040602050505020304" pitchFamily="18" charset="0"/>
              </a:rPr>
              <a:t>INDIVIDUALS </a:t>
            </a:r>
            <a:r>
              <a:rPr lang="en-US" b="1" dirty="0">
                <a:solidFill>
                  <a:srgbClr val="000000"/>
                </a:solidFill>
                <a:latin typeface="Lucida Bright" panose="02040602050505020304" pitchFamily="18" charset="0"/>
              </a:rPr>
              <a:t>WHO USE THIS CARD TO MAKE PERSONAL PURCHASES WILL BE SUSPENDED AND/OR TERMINATED FROM EMPLOYMENT, AND/OR FINED, AND/OR CRIMINALLY PROSECUTED</a:t>
            </a:r>
            <a:r>
              <a:rPr lang="en-US" b="1" dirty="0">
                <a:solidFill>
                  <a:srgbClr val="000000"/>
                </a:solidFill>
                <a:latin typeface="Times New Roman" panose="02020603050405020304" pitchFamily="18" charset="0"/>
              </a:rPr>
              <a:t>. </a:t>
            </a:r>
            <a:endParaRPr lang="en-US" dirty="0"/>
          </a:p>
        </p:txBody>
      </p:sp>
      <p:pic>
        <p:nvPicPr>
          <p:cNvPr id="4" name="Picture 3" descr="Thief, robber 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309" y="3927566"/>
            <a:ext cx="3546051" cy="2516779"/>
          </a:xfrm>
          <a:prstGeom prst="rect">
            <a:avLst/>
          </a:prstGeom>
        </p:spPr>
      </p:pic>
    </p:spTree>
    <p:extLst>
      <p:ext uri="{BB962C8B-B14F-4D97-AF65-F5344CB8AC3E}">
        <p14:creationId xmlns:p14="http://schemas.microsoft.com/office/powerpoint/2010/main" val="15472958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43" y="1584960"/>
            <a:ext cx="10006148" cy="4154984"/>
          </a:xfrm>
          <a:prstGeom prst="rect">
            <a:avLst/>
          </a:prstGeom>
        </p:spPr>
        <p:txBody>
          <a:bodyPr wrap="square">
            <a:spAutoFit/>
          </a:bodyPr>
          <a:lstStyle/>
          <a:p>
            <a:r>
              <a:rPr lang="en-US" sz="1400" dirty="0">
                <a:solidFill>
                  <a:srgbClr val="000000"/>
                </a:solidFill>
                <a:latin typeface="Georgia" panose="02040502050405020303" pitchFamily="18" charset="0"/>
              </a:rPr>
              <a:t>If an employee abuses the Corporate Purchasing Card privilege or the provisions of the Corporate Purchasing Card agreement, the card may be forfeited and cancelled and the employee is subject to disciplinary action up to and including dismissal. Also, the employee will be ineligible for restoration of Corporate Purchasing Card privileges. </a:t>
            </a:r>
            <a:endParaRPr lang="en-US" sz="1400" dirty="0" smtClean="0">
              <a:solidFill>
                <a:srgbClr val="000000"/>
              </a:solidFill>
              <a:latin typeface="Georgia" panose="02040502050405020303" pitchFamily="18" charset="0"/>
            </a:endParaRPr>
          </a:p>
          <a:p>
            <a:endParaRPr lang="en-US" sz="1400" dirty="0" smtClean="0">
              <a:solidFill>
                <a:srgbClr val="000000"/>
              </a:solidFill>
              <a:latin typeface="Georgia" panose="02040502050405020303" pitchFamily="18" charset="0"/>
            </a:endParaRPr>
          </a:p>
          <a:p>
            <a:r>
              <a:rPr lang="en-US" sz="1400" dirty="0">
                <a:solidFill>
                  <a:srgbClr val="000000"/>
                </a:solidFill>
                <a:latin typeface="Georgia" panose="02040502050405020303" pitchFamily="18" charset="0"/>
              </a:rPr>
              <a:t>Individuals who fail to adhere to these administrative procedures will be disciplined based on the process below. Offenses are accumulated over a twelve month period that runs consecutively with the fiscal year. With the beginning of each fiscal year cardholder’s previous year offenses are purged. </a:t>
            </a:r>
          </a:p>
          <a:p>
            <a:endParaRPr lang="en-US" sz="1400" dirty="0">
              <a:solidFill>
                <a:srgbClr val="000000"/>
              </a:solidFill>
              <a:latin typeface="Georgia" panose="02040502050405020303" pitchFamily="18" charset="0"/>
            </a:endParaRPr>
          </a:p>
          <a:p>
            <a:r>
              <a:rPr lang="en-US" sz="1400" dirty="0" smtClean="0">
                <a:solidFill>
                  <a:srgbClr val="000000"/>
                </a:solidFill>
                <a:latin typeface="Georgia" panose="02040502050405020303" pitchFamily="18" charset="0"/>
              </a:rPr>
              <a:t>Individuals </a:t>
            </a:r>
            <a:r>
              <a:rPr lang="en-US" sz="1400" dirty="0">
                <a:solidFill>
                  <a:srgbClr val="000000"/>
                </a:solidFill>
                <a:latin typeface="Georgia" panose="02040502050405020303" pitchFamily="18" charset="0"/>
              </a:rPr>
              <a:t>that do not submit their Purchasing Card Transaction Logs on time, fail to sign their log, fail to have their supervisor sign their log, fail to provide receipts or other required documentation certifying their purchases will have their </a:t>
            </a:r>
            <a:r>
              <a:rPr lang="en-US" sz="1400" dirty="0" err="1">
                <a:solidFill>
                  <a:srgbClr val="000000"/>
                </a:solidFill>
                <a:latin typeface="Georgia" panose="02040502050405020303" pitchFamily="18" charset="0"/>
              </a:rPr>
              <a:t>PCard</a:t>
            </a:r>
            <a:r>
              <a:rPr lang="en-US" sz="1400" dirty="0">
                <a:solidFill>
                  <a:srgbClr val="000000"/>
                </a:solidFill>
                <a:latin typeface="Georgia" panose="02040502050405020303" pitchFamily="18" charset="0"/>
              </a:rPr>
              <a:t> privileges suspended until all of those requirements are met. </a:t>
            </a:r>
          </a:p>
          <a:p>
            <a:endParaRPr lang="en-US" sz="1400" dirty="0">
              <a:solidFill>
                <a:srgbClr val="000000"/>
              </a:solidFill>
              <a:latin typeface="Georgia" panose="02040502050405020303" pitchFamily="18" charset="0"/>
            </a:endParaRPr>
          </a:p>
          <a:p>
            <a:r>
              <a:rPr lang="en-US" sz="1400" dirty="0" smtClean="0">
                <a:solidFill>
                  <a:srgbClr val="000000"/>
                </a:solidFill>
                <a:latin typeface="Georgia" panose="02040502050405020303" pitchFamily="18" charset="0"/>
              </a:rPr>
              <a:t>Individuals </a:t>
            </a:r>
            <a:r>
              <a:rPr lang="en-US" sz="1400" dirty="0">
                <a:solidFill>
                  <a:srgbClr val="000000"/>
                </a:solidFill>
                <a:latin typeface="Georgia" panose="02040502050405020303" pitchFamily="18" charset="0"/>
              </a:rPr>
              <a:t>that display a pattern for not adhering to the Administrative requirements of the CPC program, such as late submittal of monthly transaction logs, failure to submit copies of the monthly transaction logs, failure to sign or have their supervisor sign their logs, or failure to submit required receipts may lose their </a:t>
            </a:r>
            <a:r>
              <a:rPr lang="en-US" sz="1400" dirty="0" err="1">
                <a:solidFill>
                  <a:srgbClr val="000000"/>
                </a:solidFill>
                <a:latin typeface="Georgia" panose="02040502050405020303" pitchFamily="18" charset="0"/>
              </a:rPr>
              <a:t>PCard</a:t>
            </a:r>
            <a:r>
              <a:rPr lang="en-US" sz="1400" dirty="0">
                <a:solidFill>
                  <a:srgbClr val="000000"/>
                </a:solidFill>
                <a:latin typeface="Georgia" panose="02040502050405020303" pitchFamily="18" charset="0"/>
              </a:rPr>
              <a:t> privileges if they receive more than four notices of violation from the PCPA or CPC Coordinator within the same fiscal year period.</a:t>
            </a:r>
            <a:r>
              <a:rPr lang="en-US" dirty="0">
                <a:solidFill>
                  <a:srgbClr val="000000"/>
                </a:solidFill>
                <a:latin typeface="Georgia" panose="02040502050405020303" pitchFamily="18" charset="0"/>
              </a:rPr>
              <a:t> </a:t>
            </a:r>
          </a:p>
          <a:p>
            <a:endParaRPr lang="en-US" dirty="0">
              <a:solidFill>
                <a:srgbClr val="000000"/>
              </a:solidFill>
              <a:latin typeface="Times New Roman" panose="02020603050405020304" pitchFamily="18" charset="0"/>
            </a:endParaRPr>
          </a:p>
          <a:p>
            <a:endParaRPr lang="en-US" dirty="0"/>
          </a:p>
        </p:txBody>
      </p:sp>
      <p:sp>
        <p:nvSpPr>
          <p:cNvPr id="3" name="TextBox 2"/>
          <p:cNvSpPr txBox="1"/>
          <p:nvPr/>
        </p:nvSpPr>
        <p:spPr>
          <a:xfrm>
            <a:off x="2551611" y="531223"/>
            <a:ext cx="6670766"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latin typeface="Georgia" panose="02040502050405020303" pitchFamily="18" charset="0"/>
              </a:rPr>
              <a:t>VIOLATIONS </a:t>
            </a:r>
          </a:p>
          <a:p>
            <a:endParaRPr lang="en-US" dirty="0"/>
          </a:p>
        </p:txBody>
      </p:sp>
      <p:sp>
        <p:nvSpPr>
          <p:cNvPr id="4" name="TextBox 3"/>
          <p:cNvSpPr txBox="1"/>
          <p:nvPr/>
        </p:nvSpPr>
        <p:spPr>
          <a:xfrm>
            <a:off x="1101634" y="4093029"/>
            <a:ext cx="9837257" cy="369332"/>
          </a:xfrm>
          <a:prstGeom prst="rect">
            <a:avLst/>
          </a:prstGeom>
          <a:noFill/>
        </p:spPr>
        <p:txBody>
          <a:bodyPr wrap="square" rtlCol="0">
            <a:spAutoFit/>
          </a:bodyPr>
          <a:lstStyle/>
          <a:p>
            <a:r>
              <a:rPr lang="en-US" dirty="0" smtClean="0"/>
              <a:t>ta</a:t>
            </a:r>
            <a:endParaRPr lang="en-US" dirty="0"/>
          </a:p>
        </p:txBody>
      </p:sp>
    </p:spTree>
    <p:extLst>
      <p:ext uri="{BB962C8B-B14F-4D97-AF65-F5344CB8AC3E}">
        <p14:creationId xmlns:p14="http://schemas.microsoft.com/office/powerpoint/2010/main" val="1046083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343" y="1028343"/>
            <a:ext cx="10337074" cy="4185761"/>
          </a:xfrm>
          <a:prstGeom prst="rect">
            <a:avLst/>
          </a:prstGeom>
        </p:spPr>
        <p:txBody>
          <a:bodyPr wrap="square">
            <a:spAutoFit/>
          </a:bodyPr>
          <a:lstStyle/>
          <a:p>
            <a:endParaRPr lang="en-US"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 									</a:t>
            </a:r>
            <a:r>
              <a:rPr lang="en-US" sz="9600" dirty="0" smtClean="0">
                <a:solidFill>
                  <a:srgbClr val="FF0000"/>
                </a:solidFill>
                <a:latin typeface="Times New Roman" panose="02020603050405020304" pitchFamily="18" charset="0"/>
              </a:rPr>
              <a:t>	5</a:t>
            </a:r>
            <a:endParaRPr lang="en-US"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pPr algn="ctr"/>
            <a:r>
              <a:rPr lang="en-US" sz="4400" dirty="0" smtClean="0">
                <a:solidFill>
                  <a:srgbClr val="000000"/>
                </a:solidFill>
                <a:latin typeface="Georgia" panose="02040502050405020303" pitchFamily="18" charset="0"/>
              </a:rPr>
              <a:t>Violations Purchase Card Terminated</a:t>
            </a:r>
          </a:p>
          <a:p>
            <a:endParaRPr lang="en-US" dirty="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endParaRPr lang="en-US" dirty="0"/>
          </a:p>
        </p:txBody>
      </p:sp>
      <p:sp>
        <p:nvSpPr>
          <p:cNvPr id="3" name="TextBox 2"/>
          <p:cNvSpPr txBox="1"/>
          <p:nvPr/>
        </p:nvSpPr>
        <p:spPr>
          <a:xfrm>
            <a:off x="975361" y="1280160"/>
            <a:ext cx="8325394" cy="523220"/>
          </a:xfrm>
          <a:prstGeom prst="rect">
            <a:avLst/>
          </a:prstGeom>
          <a:noFill/>
        </p:spPr>
        <p:txBody>
          <a:bodyPr wrap="square" rtlCol="0">
            <a:spAutoFit/>
          </a:bodyPr>
          <a:lstStyle/>
          <a:p>
            <a:pPr algn="ctr"/>
            <a:r>
              <a:rPr lang="en-US" sz="2800" dirty="0" smtClean="0">
                <a:ln w="0"/>
                <a:solidFill>
                  <a:srgbClr val="FF0000"/>
                </a:solidFill>
                <a:effectLst>
                  <a:outerShdw blurRad="38100" dist="25400" dir="5400000" algn="ctr" rotWithShape="0">
                    <a:srgbClr val="6E747A">
                      <a:alpha val="43000"/>
                    </a:srgbClr>
                  </a:outerShdw>
                </a:effectLst>
                <a:latin typeface="Georgia" panose="02040502050405020303" pitchFamily="18" charset="0"/>
              </a:rPr>
              <a:t>VIOLATIONS</a:t>
            </a:r>
            <a:endParaRPr lang="en-US" sz="2800" dirty="0">
              <a:solidFill>
                <a:srgbClr val="FF0000"/>
              </a:solidFill>
              <a:latin typeface="Georgia" panose="02040502050405020303" pitchFamily="18" charset="0"/>
            </a:endParaRPr>
          </a:p>
        </p:txBody>
      </p:sp>
    </p:spTree>
    <p:extLst>
      <p:ext uri="{BB962C8B-B14F-4D97-AF65-F5344CB8AC3E}">
        <p14:creationId xmlns:p14="http://schemas.microsoft.com/office/powerpoint/2010/main" val="136477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3440" y="792480"/>
            <a:ext cx="9927771" cy="3539430"/>
          </a:xfrm>
          <a:prstGeom prst="rect">
            <a:avLst/>
          </a:prstGeom>
          <a:noFill/>
        </p:spPr>
        <p:txBody>
          <a:bodyPr wrap="square" rtlCol="0">
            <a:spAutoFit/>
          </a:bodyPr>
          <a:lstStyle/>
          <a:p>
            <a:pPr algn="just"/>
            <a:r>
              <a:rPr lang="en-US" sz="1600" dirty="0">
                <a:latin typeface="Georgia" panose="02040502050405020303" pitchFamily="18" charset="0"/>
              </a:rPr>
              <a:t>A</a:t>
            </a:r>
            <a:r>
              <a:rPr lang="en-US" sz="1600" dirty="0" smtClean="0">
                <a:latin typeface="Georgia" panose="02040502050405020303" pitchFamily="18" charset="0"/>
              </a:rPr>
              <a:t>. </a:t>
            </a:r>
            <a:r>
              <a:rPr lang="en-US" sz="1600" b="1" dirty="0">
                <a:latin typeface="Georgia" panose="02040502050405020303" pitchFamily="18" charset="0"/>
              </a:rPr>
              <a:t>Contracted Services </a:t>
            </a:r>
            <a:r>
              <a:rPr lang="en-US" sz="1600" dirty="0">
                <a:latin typeface="Georgia" panose="02040502050405020303" pitchFamily="18" charset="0"/>
              </a:rPr>
              <a:t>- </a:t>
            </a:r>
            <a:r>
              <a:rPr lang="en-US" sz="1600" dirty="0" smtClean="0">
                <a:latin typeface="Georgia" panose="02040502050405020303" pitchFamily="18" charset="0"/>
              </a:rPr>
              <a:t> </a:t>
            </a:r>
            <a:r>
              <a:rPr lang="en-US" sz="1600" dirty="0">
                <a:latin typeface="Georgia" panose="02040502050405020303" pitchFamily="18" charset="0"/>
              </a:rPr>
              <a:t>Any services that may be IRS </a:t>
            </a:r>
            <a:r>
              <a:rPr lang="en-US" sz="1600" dirty="0" smtClean="0">
                <a:latin typeface="Georgia" panose="02040502050405020303" pitchFamily="18" charset="0"/>
              </a:rPr>
              <a:t>Form </a:t>
            </a:r>
            <a:r>
              <a:rPr lang="en-US" sz="1600" dirty="0">
                <a:latin typeface="Georgia" panose="02040502050405020303" pitchFamily="18" charset="0"/>
              </a:rPr>
              <a:t>1099 reportable are NOT authorized </a:t>
            </a:r>
            <a:r>
              <a:rPr lang="en-US" sz="1600" dirty="0" smtClean="0">
                <a:latin typeface="Georgia" panose="02040502050405020303" pitchFamily="18" charset="0"/>
              </a:rPr>
              <a:t>purchases (see </a:t>
            </a:r>
            <a:r>
              <a:rPr lang="en-US" sz="1600" dirty="0">
                <a:latin typeface="Georgia" panose="02040502050405020303" pitchFamily="18" charset="0"/>
              </a:rPr>
              <a:t>Section 2 for definition of </a:t>
            </a:r>
            <a:r>
              <a:rPr lang="en-US" sz="1600" dirty="0" smtClean="0">
                <a:latin typeface="Georgia" panose="02040502050405020303" pitchFamily="18" charset="0"/>
              </a:rPr>
              <a:t>IRS </a:t>
            </a:r>
            <a:r>
              <a:rPr lang="en-US" sz="1600" dirty="0">
                <a:latin typeface="Georgia" panose="02040502050405020303" pitchFamily="18" charset="0"/>
              </a:rPr>
              <a:t>Form 1099</a:t>
            </a:r>
            <a:r>
              <a:rPr lang="en-US" sz="1600" dirty="0" smtClean="0">
                <a:latin typeface="Georgia" panose="02040502050405020303" pitchFamily="18" charset="0"/>
              </a:rPr>
              <a:t>).</a:t>
            </a:r>
          </a:p>
          <a:p>
            <a:pPr algn="just"/>
            <a:r>
              <a:rPr lang="en-US" sz="1600" dirty="0" smtClean="0">
                <a:latin typeface="Georgia" panose="02040502050405020303" pitchFamily="18" charset="0"/>
              </a:rPr>
              <a:t> </a:t>
            </a:r>
            <a:endParaRPr lang="en-US" sz="1600" dirty="0">
              <a:latin typeface="Georgia" panose="02040502050405020303" pitchFamily="18" charset="0"/>
            </a:endParaRPr>
          </a:p>
          <a:p>
            <a:pPr algn="just"/>
            <a:r>
              <a:rPr lang="en-US" sz="1600" dirty="0">
                <a:latin typeface="Georgia" panose="02040502050405020303" pitchFamily="18" charset="0"/>
              </a:rPr>
              <a:t>B</a:t>
            </a:r>
            <a:r>
              <a:rPr lang="en-US" sz="1600" dirty="0" smtClean="0">
                <a:latin typeface="Georgia" panose="02040502050405020303" pitchFamily="18" charset="0"/>
              </a:rPr>
              <a:t>. </a:t>
            </a:r>
            <a:r>
              <a:rPr lang="en-US" sz="1600" b="1" dirty="0">
                <a:latin typeface="Georgia" panose="02040502050405020303" pitchFamily="18" charset="0"/>
              </a:rPr>
              <a:t>Gift Cards and Cash Advances/Money Orders - </a:t>
            </a:r>
            <a:r>
              <a:rPr lang="en-US" sz="1600" dirty="0">
                <a:latin typeface="Georgia" panose="02040502050405020303" pitchFamily="18" charset="0"/>
              </a:rPr>
              <a:t>are strictly prohibited. There </a:t>
            </a:r>
            <a:r>
              <a:rPr lang="en-US" sz="1600" dirty="0" smtClean="0">
                <a:latin typeface="Georgia" panose="02040502050405020303" pitchFamily="18" charset="0"/>
              </a:rPr>
              <a:t>will </a:t>
            </a:r>
            <a:r>
              <a:rPr lang="en-US" sz="1600" dirty="0">
                <a:latin typeface="Georgia" panose="02040502050405020303" pitchFamily="18" charset="0"/>
              </a:rPr>
              <a:t>be a forty-five (45) day suspension of CPC </a:t>
            </a:r>
            <a:r>
              <a:rPr lang="en-US" sz="1600" dirty="0" smtClean="0">
                <a:latin typeface="Georgia" panose="02040502050405020303" pitchFamily="18" charset="0"/>
              </a:rPr>
              <a:t>privileges. Cardholder </a:t>
            </a:r>
            <a:r>
              <a:rPr lang="en-US" sz="1600" dirty="0">
                <a:latin typeface="Georgia" panose="02040502050405020303" pitchFamily="18" charset="0"/>
              </a:rPr>
              <a:t>who purchases gift cards or other </a:t>
            </a:r>
            <a:r>
              <a:rPr lang="en-US" sz="1600" dirty="0" smtClean="0">
                <a:latin typeface="Georgia" panose="02040502050405020303" pitchFamily="18" charset="0"/>
              </a:rPr>
              <a:t>cash </a:t>
            </a:r>
            <a:r>
              <a:rPr lang="en-US" sz="1600" dirty="0">
                <a:latin typeface="Georgia" panose="02040502050405020303" pitchFamily="18" charset="0"/>
              </a:rPr>
              <a:t>like items with the </a:t>
            </a:r>
            <a:r>
              <a:rPr lang="en-US" sz="1600" dirty="0" smtClean="0">
                <a:latin typeface="Georgia" panose="02040502050405020303" pitchFamily="18" charset="0"/>
              </a:rPr>
              <a:t>card </a:t>
            </a:r>
            <a:r>
              <a:rPr lang="en-US" sz="1600" dirty="0" smtClean="0">
                <a:latin typeface="Georgia" panose="02040502050405020303" pitchFamily="18" charset="0"/>
              </a:rPr>
              <a:t>may</a:t>
            </a:r>
            <a:r>
              <a:rPr lang="en-US" sz="1600" dirty="0" smtClean="0">
                <a:latin typeface="Georgia" panose="02040502050405020303" pitchFamily="18" charset="0"/>
              </a:rPr>
              <a:t> </a:t>
            </a:r>
            <a:r>
              <a:rPr lang="en-US" sz="1600" dirty="0" smtClean="0">
                <a:latin typeface="Georgia" panose="02040502050405020303" pitchFamily="18" charset="0"/>
              </a:rPr>
              <a:t>be terminated. </a:t>
            </a:r>
          </a:p>
          <a:p>
            <a:pPr algn="just"/>
            <a:endParaRPr lang="en-US" sz="1600" dirty="0">
              <a:latin typeface="Georgia" panose="02040502050405020303" pitchFamily="18" charset="0"/>
            </a:endParaRPr>
          </a:p>
          <a:p>
            <a:pPr algn="just"/>
            <a:r>
              <a:rPr lang="en-US" sz="1600" dirty="0">
                <a:latin typeface="Georgia" panose="02040502050405020303" pitchFamily="18" charset="0"/>
              </a:rPr>
              <a:t>C</a:t>
            </a:r>
            <a:r>
              <a:rPr lang="en-US" sz="1600" dirty="0" smtClean="0">
                <a:latin typeface="Georgia" panose="02040502050405020303" pitchFamily="18" charset="0"/>
              </a:rPr>
              <a:t>. </a:t>
            </a:r>
            <a:r>
              <a:rPr lang="en-US" sz="1600" b="1" dirty="0">
                <a:latin typeface="Georgia" panose="02040502050405020303" pitchFamily="18" charset="0"/>
              </a:rPr>
              <a:t>Sharing Cards: </a:t>
            </a:r>
            <a:r>
              <a:rPr lang="en-US" sz="1600" dirty="0">
                <a:latin typeface="Georgia" panose="02040502050405020303" pitchFamily="18" charset="0"/>
              </a:rPr>
              <a:t>Cards cannot be shared. Employees should be issued a card if </a:t>
            </a:r>
            <a:r>
              <a:rPr lang="en-US" sz="1600" dirty="0" smtClean="0">
                <a:latin typeface="Georgia" panose="02040502050405020303" pitchFamily="18" charset="0"/>
              </a:rPr>
              <a:t>they </a:t>
            </a:r>
            <a:r>
              <a:rPr lang="en-US" sz="1600" dirty="0">
                <a:latin typeface="Georgia" panose="02040502050405020303" pitchFamily="18" charset="0"/>
              </a:rPr>
              <a:t>are making purchases on a regular </a:t>
            </a:r>
            <a:r>
              <a:rPr lang="en-US" sz="1600" dirty="0" smtClean="0">
                <a:latin typeface="Georgia" panose="02040502050405020303" pitchFamily="18" charset="0"/>
              </a:rPr>
              <a:t>basis. </a:t>
            </a:r>
          </a:p>
          <a:p>
            <a:pPr algn="just"/>
            <a:endParaRPr lang="en-US" sz="1600" dirty="0">
              <a:latin typeface="Georgia" panose="02040502050405020303" pitchFamily="18" charset="0"/>
            </a:endParaRPr>
          </a:p>
          <a:p>
            <a:pPr algn="just"/>
            <a:r>
              <a:rPr lang="en-US" sz="1600" b="1" dirty="0" smtClean="0">
                <a:latin typeface="Georgia" panose="02040502050405020303" pitchFamily="18" charset="0"/>
              </a:rPr>
              <a:t>D. Reward/Bonus </a:t>
            </a:r>
            <a:r>
              <a:rPr lang="en-US" sz="1600" b="1" dirty="0">
                <a:latin typeface="Georgia" panose="02040502050405020303" pitchFamily="18" charset="0"/>
              </a:rPr>
              <a:t>Programs: </a:t>
            </a:r>
            <a:r>
              <a:rPr lang="en-US" sz="1600" dirty="0">
                <a:latin typeface="Georgia" panose="02040502050405020303" pitchFamily="18" charset="0"/>
              </a:rPr>
              <a:t>Reward/bonus programs are manufacturer, </a:t>
            </a:r>
            <a:r>
              <a:rPr lang="en-US" sz="1600" dirty="0" smtClean="0">
                <a:latin typeface="Georgia" panose="02040502050405020303" pitchFamily="18" charset="0"/>
              </a:rPr>
              <a:t> internet</a:t>
            </a:r>
            <a:r>
              <a:rPr lang="en-US" sz="1600" dirty="0">
                <a:latin typeface="Georgia" panose="02040502050405020303" pitchFamily="18" charset="0"/>
              </a:rPr>
              <a:t>, and store incentives designed to encourage cardholder’s to </a:t>
            </a:r>
            <a:r>
              <a:rPr lang="en-US" sz="1600" dirty="0" smtClean="0">
                <a:latin typeface="Georgia" panose="02040502050405020303" pitchFamily="18" charset="0"/>
              </a:rPr>
              <a:t>make </a:t>
            </a:r>
            <a:r>
              <a:rPr lang="en-US" sz="1600" dirty="0" smtClean="0">
                <a:latin typeface="Georgia" panose="02040502050405020303" pitchFamily="18" charset="0"/>
              </a:rPr>
              <a:t>purchases</a:t>
            </a:r>
            <a:r>
              <a:rPr lang="en-US" sz="1600" dirty="0">
                <a:latin typeface="Georgia" panose="02040502050405020303" pitchFamily="18" charset="0"/>
              </a:rPr>
              <a:t>. Examples of reward/bonus programs are, but not limited to the </a:t>
            </a:r>
            <a:r>
              <a:rPr lang="en-US" sz="1600" dirty="0" smtClean="0">
                <a:latin typeface="Georgia" panose="02040502050405020303" pitchFamily="18" charset="0"/>
              </a:rPr>
              <a:t> following</a:t>
            </a:r>
            <a:r>
              <a:rPr lang="en-US" sz="1600" dirty="0">
                <a:latin typeface="Georgia" panose="02040502050405020303" pitchFamily="18" charset="0"/>
              </a:rPr>
              <a:t>:</a:t>
            </a:r>
          </a:p>
          <a:p>
            <a:endParaRPr lang="en-US" sz="1600" dirty="0">
              <a:latin typeface="Georgia" panose="02040502050405020303" pitchFamily="18" charset="0"/>
            </a:endParaRPr>
          </a:p>
        </p:txBody>
      </p:sp>
    </p:spTree>
    <p:extLst>
      <p:ext uri="{BB962C8B-B14F-4D97-AF65-F5344CB8AC3E}">
        <p14:creationId xmlns:p14="http://schemas.microsoft.com/office/powerpoint/2010/main" val="384327200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F41FE49259A1469701B90440079A17" ma:contentTypeVersion="14" ma:contentTypeDescription="Create a new document." ma:contentTypeScope="" ma:versionID="d09ce652ec79626ed806c50c5cb70f50">
  <xsd:schema xmlns:xsd="http://www.w3.org/2001/XMLSchema" xmlns:xs="http://www.w3.org/2001/XMLSchema" xmlns:p="http://schemas.microsoft.com/office/2006/metadata/properties" xmlns:ns3="744a08f9-77ae-4930-ab4b-8f7a2aa71013" xmlns:ns4="4892148d-faaf-478a-b75e-27ef37125799" targetNamespace="http://schemas.microsoft.com/office/2006/metadata/properties" ma:root="true" ma:fieldsID="a46e78dd707c9a78b9df2b8a81c77961" ns3:_="" ns4:_="">
    <xsd:import namespace="744a08f9-77ae-4930-ab4b-8f7a2aa71013"/>
    <xsd:import namespace="4892148d-faaf-478a-b75e-27ef3712579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a08f9-77ae-4930-ab4b-8f7a2aa710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92148d-faaf-478a-b75e-27ef3712579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89FB4E-0823-473A-91B8-147E39C3A3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4a08f9-77ae-4930-ab4b-8f7a2aa71013"/>
    <ds:schemaRef ds:uri="4892148d-faaf-478a-b75e-27ef371257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C15B34-CF2B-48B1-B07B-8385D99C605A}">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4892148d-faaf-478a-b75e-27ef37125799"/>
    <ds:schemaRef ds:uri="744a08f9-77ae-4930-ab4b-8f7a2aa7101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ECFBCA6-AF02-46F1-AFFE-1616984029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27115</TotalTime>
  <Words>1795</Words>
  <Application>Microsoft Office PowerPoint</Application>
  <PresentationFormat>Widescreen</PresentationFormat>
  <Paragraphs>174</Paragraphs>
  <Slides>15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Arial</vt:lpstr>
      <vt:lpstr>Calibri</vt:lpstr>
      <vt:lpstr>Century Gothic</vt:lpstr>
      <vt:lpstr>Franklin Gothic Book</vt:lpstr>
      <vt:lpstr>Georgia</vt:lpstr>
      <vt:lpstr>Lucida Bright</vt:lpstr>
      <vt:lpstr>Times New Roman</vt:lpstr>
      <vt:lpstr>Wingdings 3</vt:lpstr>
      <vt:lpstr>Slice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Fleishman</dc:creator>
  <cp:lastModifiedBy>Steve Jost</cp:lastModifiedBy>
  <cp:revision>125</cp:revision>
  <cp:lastPrinted>2022-04-19T15:06:37Z</cp:lastPrinted>
  <dcterms:created xsi:type="dcterms:W3CDTF">2018-06-07T15:24:30Z</dcterms:created>
  <dcterms:modified xsi:type="dcterms:W3CDTF">2022-04-19T15:28:55Z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0x010100AFF41FE49259A1469701B90440079A17</vt:lpwstr>
  </property>
</Properties>
</file>