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76"/>
  </p:notesMasterIdLst>
  <p:handoutMasterIdLst>
    <p:handoutMasterId r:id="rId77"/>
  </p:handoutMasterIdLst>
  <p:sldIdLst>
    <p:sldId id="313" r:id="rId5"/>
    <p:sldId id="360" r:id="rId6"/>
    <p:sldId id="314" r:id="rId7"/>
    <p:sldId id="315" r:id="rId8"/>
    <p:sldId id="316" r:id="rId9"/>
    <p:sldId id="317" r:id="rId10"/>
    <p:sldId id="412" r:id="rId11"/>
    <p:sldId id="319" r:id="rId12"/>
    <p:sldId id="405" r:id="rId13"/>
    <p:sldId id="406" r:id="rId14"/>
    <p:sldId id="391" r:id="rId15"/>
    <p:sldId id="393" r:id="rId16"/>
    <p:sldId id="329" r:id="rId17"/>
    <p:sldId id="328" r:id="rId18"/>
    <p:sldId id="330" r:id="rId19"/>
    <p:sldId id="331" r:id="rId20"/>
    <p:sldId id="332" r:id="rId21"/>
    <p:sldId id="335" r:id="rId22"/>
    <p:sldId id="336" r:id="rId23"/>
    <p:sldId id="338" r:id="rId24"/>
    <p:sldId id="340" r:id="rId25"/>
    <p:sldId id="342" r:id="rId26"/>
    <p:sldId id="384" r:id="rId27"/>
    <p:sldId id="361" r:id="rId28"/>
    <p:sldId id="323" r:id="rId29"/>
    <p:sldId id="363" r:id="rId30"/>
    <p:sldId id="343" r:id="rId31"/>
    <p:sldId id="392" r:id="rId32"/>
    <p:sldId id="345" r:id="rId33"/>
    <p:sldId id="346" r:id="rId34"/>
    <p:sldId id="347" r:id="rId35"/>
    <p:sldId id="348" r:id="rId36"/>
    <p:sldId id="359" r:id="rId37"/>
    <p:sldId id="407" r:id="rId38"/>
    <p:sldId id="413" r:id="rId39"/>
    <p:sldId id="452" r:id="rId40"/>
    <p:sldId id="484" r:id="rId41"/>
    <p:sldId id="453" r:id="rId42"/>
    <p:sldId id="454" r:id="rId43"/>
    <p:sldId id="455" r:id="rId44"/>
    <p:sldId id="456" r:id="rId45"/>
    <p:sldId id="457" r:id="rId46"/>
    <p:sldId id="458" r:id="rId47"/>
    <p:sldId id="459" r:id="rId48"/>
    <p:sldId id="491" r:id="rId49"/>
    <p:sldId id="490" r:id="rId50"/>
    <p:sldId id="496" r:id="rId51"/>
    <p:sldId id="483" r:id="rId52"/>
    <p:sldId id="495" r:id="rId53"/>
    <p:sldId id="460" r:id="rId54"/>
    <p:sldId id="461" r:id="rId55"/>
    <p:sldId id="462" r:id="rId56"/>
    <p:sldId id="464" r:id="rId57"/>
    <p:sldId id="487" r:id="rId58"/>
    <p:sldId id="463" r:id="rId59"/>
    <p:sldId id="492" r:id="rId60"/>
    <p:sldId id="493" r:id="rId61"/>
    <p:sldId id="494" r:id="rId62"/>
    <p:sldId id="469" r:id="rId63"/>
    <p:sldId id="471" r:id="rId64"/>
    <p:sldId id="472" r:id="rId65"/>
    <p:sldId id="474" r:id="rId66"/>
    <p:sldId id="475" r:id="rId67"/>
    <p:sldId id="476" r:id="rId68"/>
    <p:sldId id="477" r:id="rId69"/>
    <p:sldId id="478" r:id="rId70"/>
    <p:sldId id="479" r:id="rId71"/>
    <p:sldId id="480" r:id="rId72"/>
    <p:sldId id="486" r:id="rId73"/>
    <p:sldId id="481" r:id="rId74"/>
    <p:sldId id="449" r:id="rId7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3" userDrawn="1">
          <p15:clr>
            <a:srgbClr val="A4A3A4"/>
          </p15:clr>
        </p15:guide>
        <p15:guide id="2" pos="2272" userDrawn="1">
          <p15:clr>
            <a:srgbClr val="A4A3A4"/>
          </p15:clr>
        </p15:guide>
        <p15:guide id="3" orient="horz" pos="3025"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3566" autoAdjust="0"/>
  </p:normalViewPr>
  <p:slideViewPr>
    <p:cSldViewPr>
      <p:cViewPr varScale="1">
        <p:scale>
          <a:sx n="111" d="100"/>
          <a:sy n="111" d="100"/>
        </p:scale>
        <p:origin x="85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840" y="90"/>
      </p:cViewPr>
      <p:guideLst>
        <p:guide orient="horz" pos="3043"/>
        <p:guide pos="2272"/>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AC9A3-84EC-4187-88F5-CE177007281B}" type="doc">
      <dgm:prSet loTypeId="urn:microsoft.com/office/officeart/2005/8/layout/cycle3" loCatId="cycle" qsTypeId="urn:microsoft.com/office/officeart/2005/8/quickstyle/simple4" qsCatId="simple" csTypeId="urn:microsoft.com/office/officeart/2005/8/colors/accent1_2" csCatId="accent1"/>
      <dgm:spPr/>
      <dgm:t>
        <a:bodyPr/>
        <a:lstStyle/>
        <a:p>
          <a:endParaRPr lang="en-US"/>
        </a:p>
      </dgm:t>
    </dgm:pt>
    <dgm:pt modelId="{03CEEE01-E75C-474F-92DF-F851145BC27C}">
      <dgm:prSet/>
      <dgm:spPr/>
      <dgm:t>
        <a:bodyPr/>
        <a:lstStyle/>
        <a:p>
          <a:r>
            <a:rPr lang="en-US"/>
            <a:t>New Hire Policies Acknowledgements</a:t>
          </a:r>
        </a:p>
      </dgm:t>
    </dgm:pt>
    <dgm:pt modelId="{DEB40B49-F503-4994-B2BC-E43C17F529F4}" type="parTrans" cxnId="{AF5686D6-8CCD-4D35-A932-B62EE8B5BD47}">
      <dgm:prSet/>
      <dgm:spPr/>
      <dgm:t>
        <a:bodyPr/>
        <a:lstStyle/>
        <a:p>
          <a:endParaRPr lang="en-US"/>
        </a:p>
      </dgm:t>
    </dgm:pt>
    <dgm:pt modelId="{924DAE79-54FC-4874-B684-1793EE51A052}" type="sibTrans" cxnId="{AF5686D6-8CCD-4D35-A932-B62EE8B5BD47}">
      <dgm:prSet/>
      <dgm:spPr/>
      <dgm:t>
        <a:bodyPr/>
        <a:lstStyle/>
        <a:p>
          <a:endParaRPr lang="en-US"/>
        </a:p>
      </dgm:t>
    </dgm:pt>
    <dgm:pt modelId="{724AA4CA-9D4F-444C-A57D-38D3067C3529}">
      <dgm:prSet/>
      <dgm:spPr/>
      <dgm:t>
        <a:bodyPr/>
        <a:lstStyle/>
        <a:p>
          <a:r>
            <a:rPr lang="en-US"/>
            <a:t>Retirement Paperwork</a:t>
          </a:r>
        </a:p>
      </dgm:t>
    </dgm:pt>
    <dgm:pt modelId="{06F3DD84-B42D-48A1-9DB5-5265EE265AFD}" type="parTrans" cxnId="{8897641E-87A1-4C25-A776-0D9586A04BE3}">
      <dgm:prSet/>
      <dgm:spPr/>
      <dgm:t>
        <a:bodyPr/>
        <a:lstStyle/>
        <a:p>
          <a:endParaRPr lang="en-US"/>
        </a:p>
      </dgm:t>
    </dgm:pt>
    <dgm:pt modelId="{ACF09A06-4E89-454D-86E9-5F4BB9CFD32F}" type="sibTrans" cxnId="{8897641E-87A1-4C25-A776-0D9586A04BE3}">
      <dgm:prSet/>
      <dgm:spPr/>
      <dgm:t>
        <a:bodyPr/>
        <a:lstStyle/>
        <a:p>
          <a:endParaRPr lang="en-US"/>
        </a:p>
      </dgm:t>
    </dgm:pt>
    <dgm:pt modelId="{6EE3BA59-5FD8-4617-B91C-97BF233BBB44}">
      <dgm:prSet/>
      <dgm:spPr/>
      <dgm:t>
        <a:bodyPr/>
        <a:lstStyle/>
        <a:p>
          <a:r>
            <a:rPr lang="en-US"/>
            <a:t>Update Photo (Optional)</a:t>
          </a:r>
        </a:p>
      </dgm:t>
    </dgm:pt>
    <dgm:pt modelId="{FFD96188-C183-4273-A7C0-E4F8BD9E65E3}" type="parTrans" cxnId="{10ECDDD3-7A62-49AD-A348-32332B0DFEB2}">
      <dgm:prSet/>
      <dgm:spPr/>
      <dgm:t>
        <a:bodyPr/>
        <a:lstStyle/>
        <a:p>
          <a:endParaRPr lang="en-US"/>
        </a:p>
      </dgm:t>
    </dgm:pt>
    <dgm:pt modelId="{64CC5A58-2967-4C68-98A3-EDC691F48F3E}" type="sibTrans" cxnId="{10ECDDD3-7A62-49AD-A348-32332B0DFEB2}">
      <dgm:prSet/>
      <dgm:spPr/>
      <dgm:t>
        <a:bodyPr/>
        <a:lstStyle/>
        <a:p>
          <a:endParaRPr lang="en-US"/>
        </a:p>
      </dgm:t>
    </dgm:pt>
    <dgm:pt modelId="{132B3A36-20C9-43E7-8D38-1BA6B2216E22}">
      <dgm:prSet/>
      <dgm:spPr/>
      <dgm:t>
        <a:bodyPr/>
        <a:lstStyle/>
        <a:p>
          <a:r>
            <a:rPr lang="en-US"/>
            <a:t>Update Education (Upload transcripts)</a:t>
          </a:r>
        </a:p>
      </dgm:t>
    </dgm:pt>
    <dgm:pt modelId="{A425BA7E-2E9A-45E8-A189-92FFA1601150}" type="parTrans" cxnId="{42142A19-C120-4912-8921-2142B690298E}">
      <dgm:prSet/>
      <dgm:spPr/>
      <dgm:t>
        <a:bodyPr/>
        <a:lstStyle/>
        <a:p>
          <a:endParaRPr lang="en-US"/>
        </a:p>
      </dgm:t>
    </dgm:pt>
    <dgm:pt modelId="{F302B782-401F-4CA6-82DA-F4D1DB63D341}" type="sibTrans" cxnId="{42142A19-C120-4912-8921-2142B690298E}">
      <dgm:prSet/>
      <dgm:spPr/>
      <dgm:t>
        <a:bodyPr/>
        <a:lstStyle/>
        <a:p>
          <a:endParaRPr lang="en-US"/>
        </a:p>
      </dgm:t>
    </dgm:pt>
    <dgm:pt modelId="{117A39D8-DDAD-429E-96BA-2536A43629F1}">
      <dgm:prSet/>
      <dgm:spPr/>
      <dgm:t>
        <a:bodyPr/>
        <a:lstStyle/>
        <a:p>
          <a:r>
            <a:rPr lang="en-US"/>
            <a:t>Payroll Documents</a:t>
          </a:r>
        </a:p>
      </dgm:t>
    </dgm:pt>
    <dgm:pt modelId="{2F06E023-C1AB-4158-B793-5947A3258155}" type="parTrans" cxnId="{753D3AD4-F2DC-4E20-A434-FA15EE7D0A13}">
      <dgm:prSet/>
      <dgm:spPr/>
      <dgm:t>
        <a:bodyPr/>
        <a:lstStyle/>
        <a:p>
          <a:endParaRPr lang="en-US"/>
        </a:p>
      </dgm:t>
    </dgm:pt>
    <dgm:pt modelId="{06AED82A-4677-4F89-BB0E-BE3ACC8308D3}" type="sibTrans" cxnId="{753D3AD4-F2DC-4E20-A434-FA15EE7D0A13}">
      <dgm:prSet/>
      <dgm:spPr/>
      <dgm:t>
        <a:bodyPr/>
        <a:lstStyle/>
        <a:p>
          <a:endParaRPr lang="en-US"/>
        </a:p>
      </dgm:t>
    </dgm:pt>
    <dgm:pt modelId="{8A35B979-7488-458E-9127-D9488E141E38}">
      <dgm:prSet/>
      <dgm:spPr/>
      <dgm:t>
        <a:bodyPr/>
        <a:lstStyle/>
        <a:p>
          <a:r>
            <a:rPr lang="en-US"/>
            <a:t>Update Emergency Contacts</a:t>
          </a:r>
        </a:p>
      </dgm:t>
    </dgm:pt>
    <dgm:pt modelId="{4FE97BC9-D53E-4F6E-AD70-0B8401AAF148}" type="parTrans" cxnId="{EA891C6F-B6EA-4C27-9CD1-8B831B99E304}">
      <dgm:prSet/>
      <dgm:spPr/>
      <dgm:t>
        <a:bodyPr/>
        <a:lstStyle/>
        <a:p>
          <a:endParaRPr lang="en-US"/>
        </a:p>
      </dgm:t>
    </dgm:pt>
    <dgm:pt modelId="{391950AA-17EE-4FFD-8FEE-0AE6B658DC76}" type="sibTrans" cxnId="{EA891C6F-B6EA-4C27-9CD1-8B831B99E304}">
      <dgm:prSet/>
      <dgm:spPr/>
      <dgm:t>
        <a:bodyPr/>
        <a:lstStyle/>
        <a:p>
          <a:endParaRPr lang="en-US"/>
        </a:p>
      </dgm:t>
    </dgm:pt>
    <dgm:pt modelId="{2810DE94-356F-498A-83CC-A8D4BC02B29B}">
      <dgm:prSet/>
      <dgm:spPr/>
      <dgm:t>
        <a:bodyPr/>
        <a:lstStyle/>
        <a:p>
          <a:r>
            <a:rPr lang="en-US" dirty="0"/>
            <a:t>Voluntary Disability </a:t>
          </a:r>
        </a:p>
      </dgm:t>
    </dgm:pt>
    <dgm:pt modelId="{8A514876-0215-4AB9-951F-3A3280B8711C}" type="parTrans" cxnId="{6B38FEAF-B3E2-4240-9CCD-617573A18D0E}">
      <dgm:prSet/>
      <dgm:spPr/>
      <dgm:t>
        <a:bodyPr/>
        <a:lstStyle/>
        <a:p>
          <a:endParaRPr lang="en-US"/>
        </a:p>
      </dgm:t>
    </dgm:pt>
    <dgm:pt modelId="{92440270-A431-4A8B-B5DA-792F9A77689F}" type="sibTrans" cxnId="{6B38FEAF-B3E2-4240-9CCD-617573A18D0E}">
      <dgm:prSet/>
      <dgm:spPr/>
      <dgm:t>
        <a:bodyPr/>
        <a:lstStyle/>
        <a:p>
          <a:endParaRPr lang="en-US"/>
        </a:p>
      </dgm:t>
    </dgm:pt>
    <dgm:pt modelId="{29E1A65D-6BE0-4753-B34D-AC9AE63195FE}">
      <dgm:prSet/>
      <dgm:spPr/>
      <dgm:t>
        <a:bodyPr/>
        <a:lstStyle/>
        <a:p>
          <a:r>
            <a:rPr lang="en-US"/>
            <a:t>Veterans Status</a:t>
          </a:r>
        </a:p>
      </dgm:t>
    </dgm:pt>
    <dgm:pt modelId="{6C830D0C-A620-4AA1-A388-AE79280AA8FF}" type="parTrans" cxnId="{5FEA2879-512E-4E9C-BBDA-CCDED4381B2D}">
      <dgm:prSet/>
      <dgm:spPr/>
      <dgm:t>
        <a:bodyPr/>
        <a:lstStyle/>
        <a:p>
          <a:endParaRPr lang="en-US"/>
        </a:p>
      </dgm:t>
    </dgm:pt>
    <dgm:pt modelId="{97F58355-14E6-4018-B13A-55025D56C752}" type="sibTrans" cxnId="{5FEA2879-512E-4E9C-BBDA-CCDED4381B2D}">
      <dgm:prSet/>
      <dgm:spPr/>
      <dgm:t>
        <a:bodyPr/>
        <a:lstStyle/>
        <a:p>
          <a:endParaRPr lang="en-US"/>
        </a:p>
      </dgm:t>
    </dgm:pt>
    <dgm:pt modelId="{19E2363E-6F9A-4563-AACB-102171048939}">
      <dgm:prSet/>
      <dgm:spPr/>
      <dgm:t>
        <a:bodyPr/>
        <a:lstStyle/>
        <a:p>
          <a:r>
            <a:rPr lang="en-US"/>
            <a:t>Form I-9</a:t>
          </a:r>
        </a:p>
      </dgm:t>
    </dgm:pt>
    <dgm:pt modelId="{996EC71B-25F9-4207-9AD0-F52A552D6895}" type="parTrans" cxnId="{E74DDC31-B016-42CD-86DF-0656F25E7648}">
      <dgm:prSet/>
      <dgm:spPr/>
      <dgm:t>
        <a:bodyPr/>
        <a:lstStyle/>
        <a:p>
          <a:endParaRPr lang="en-US"/>
        </a:p>
      </dgm:t>
    </dgm:pt>
    <dgm:pt modelId="{F43035CE-4C1F-47B9-8BEF-E4E57D7CA485}" type="sibTrans" cxnId="{E74DDC31-B016-42CD-86DF-0656F25E7648}">
      <dgm:prSet/>
      <dgm:spPr/>
      <dgm:t>
        <a:bodyPr/>
        <a:lstStyle/>
        <a:p>
          <a:endParaRPr lang="en-US"/>
        </a:p>
      </dgm:t>
    </dgm:pt>
    <dgm:pt modelId="{FA1559C5-7277-4CF1-B036-FDA355D1DFD9}">
      <dgm:prSet/>
      <dgm:spPr/>
      <dgm:t>
        <a:bodyPr/>
        <a:lstStyle/>
        <a:p>
          <a:r>
            <a:rPr lang="en-US"/>
            <a:t>MD New Hire Registry</a:t>
          </a:r>
        </a:p>
      </dgm:t>
    </dgm:pt>
    <dgm:pt modelId="{ABEBEF36-3744-4B76-BCD9-159A9C345E04}" type="parTrans" cxnId="{8429A396-0266-4622-8EE3-FEFF2ED0155F}">
      <dgm:prSet/>
      <dgm:spPr/>
      <dgm:t>
        <a:bodyPr/>
        <a:lstStyle/>
        <a:p>
          <a:endParaRPr lang="en-US"/>
        </a:p>
      </dgm:t>
    </dgm:pt>
    <dgm:pt modelId="{8832CE4C-0122-4209-A25E-D0E5199E37D4}" type="sibTrans" cxnId="{8429A396-0266-4622-8EE3-FEFF2ED0155F}">
      <dgm:prSet/>
      <dgm:spPr/>
      <dgm:t>
        <a:bodyPr/>
        <a:lstStyle/>
        <a:p>
          <a:endParaRPr lang="en-US"/>
        </a:p>
      </dgm:t>
    </dgm:pt>
    <dgm:pt modelId="{E1625FF1-A311-41DA-8185-BAB651AD998A}" type="pres">
      <dgm:prSet presAssocID="{D66AC9A3-84EC-4187-88F5-CE177007281B}" presName="Name0" presStyleCnt="0">
        <dgm:presLayoutVars>
          <dgm:dir/>
          <dgm:resizeHandles val="exact"/>
        </dgm:presLayoutVars>
      </dgm:prSet>
      <dgm:spPr/>
      <dgm:t>
        <a:bodyPr/>
        <a:lstStyle/>
        <a:p>
          <a:endParaRPr lang="en-US"/>
        </a:p>
      </dgm:t>
    </dgm:pt>
    <dgm:pt modelId="{F1B79CCC-A087-4016-901C-D47257C3C75C}" type="pres">
      <dgm:prSet presAssocID="{D66AC9A3-84EC-4187-88F5-CE177007281B}" presName="cycle" presStyleCnt="0"/>
      <dgm:spPr/>
    </dgm:pt>
    <dgm:pt modelId="{4727A69A-AA07-43B0-ADA7-CF107DB03089}" type="pres">
      <dgm:prSet presAssocID="{03CEEE01-E75C-474F-92DF-F851145BC27C}" presName="nodeFirstNode" presStyleLbl="node1" presStyleIdx="0" presStyleCnt="10">
        <dgm:presLayoutVars>
          <dgm:bulletEnabled val="1"/>
        </dgm:presLayoutVars>
      </dgm:prSet>
      <dgm:spPr/>
      <dgm:t>
        <a:bodyPr/>
        <a:lstStyle/>
        <a:p>
          <a:endParaRPr lang="en-US"/>
        </a:p>
      </dgm:t>
    </dgm:pt>
    <dgm:pt modelId="{5AAED37F-7775-477B-8DCF-CB7A56DCABDA}" type="pres">
      <dgm:prSet presAssocID="{924DAE79-54FC-4874-B684-1793EE51A052}" presName="sibTransFirstNode" presStyleLbl="bgShp" presStyleIdx="0" presStyleCnt="1"/>
      <dgm:spPr/>
      <dgm:t>
        <a:bodyPr/>
        <a:lstStyle/>
        <a:p>
          <a:endParaRPr lang="en-US"/>
        </a:p>
      </dgm:t>
    </dgm:pt>
    <dgm:pt modelId="{63BC4B6E-CF15-4E3E-97B5-CD2D55B813CC}" type="pres">
      <dgm:prSet presAssocID="{724AA4CA-9D4F-444C-A57D-38D3067C3529}" presName="nodeFollowingNodes" presStyleLbl="node1" presStyleIdx="1" presStyleCnt="10">
        <dgm:presLayoutVars>
          <dgm:bulletEnabled val="1"/>
        </dgm:presLayoutVars>
      </dgm:prSet>
      <dgm:spPr/>
      <dgm:t>
        <a:bodyPr/>
        <a:lstStyle/>
        <a:p>
          <a:endParaRPr lang="en-US"/>
        </a:p>
      </dgm:t>
    </dgm:pt>
    <dgm:pt modelId="{52212C78-4DAD-4B4C-AD07-AD2291EFAA69}" type="pres">
      <dgm:prSet presAssocID="{6EE3BA59-5FD8-4617-B91C-97BF233BBB44}" presName="nodeFollowingNodes" presStyleLbl="node1" presStyleIdx="2" presStyleCnt="10">
        <dgm:presLayoutVars>
          <dgm:bulletEnabled val="1"/>
        </dgm:presLayoutVars>
      </dgm:prSet>
      <dgm:spPr/>
      <dgm:t>
        <a:bodyPr/>
        <a:lstStyle/>
        <a:p>
          <a:endParaRPr lang="en-US"/>
        </a:p>
      </dgm:t>
    </dgm:pt>
    <dgm:pt modelId="{959C8420-5895-440B-9072-C5C37A14A6EB}" type="pres">
      <dgm:prSet presAssocID="{132B3A36-20C9-43E7-8D38-1BA6B2216E22}" presName="nodeFollowingNodes" presStyleLbl="node1" presStyleIdx="3" presStyleCnt="10">
        <dgm:presLayoutVars>
          <dgm:bulletEnabled val="1"/>
        </dgm:presLayoutVars>
      </dgm:prSet>
      <dgm:spPr/>
      <dgm:t>
        <a:bodyPr/>
        <a:lstStyle/>
        <a:p>
          <a:endParaRPr lang="en-US"/>
        </a:p>
      </dgm:t>
    </dgm:pt>
    <dgm:pt modelId="{F8ADB8E7-EE05-446A-A2D8-CB7E10FA315F}" type="pres">
      <dgm:prSet presAssocID="{117A39D8-DDAD-429E-96BA-2536A43629F1}" presName="nodeFollowingNodes" presStyleLbl="node1" presStyleIdx="4" presStyleCnt="10">
        <dgm:presLayoutVars>
          <dgm:bulletEnabled val="1"/>
        </dgm:presLayoutVars>
      </dgm:prSet>
      <dgm:spPr/>
      <dgm:t>
        <a:bodyPr/>
        <a:lstStyle/>
        <a:p>
          <a:endParaRPr lang="en-US"/>
        </a:p>
      </dgm:t>
    </dgm:pt>
    <dgm:pt modelId="{32965903-A411-4879-A803-06DB3EB6237E}" type="pres">
      <dgm:prSet presAssocID="{8A35B979-7488-458E-9127-D9488E141E38}" presName="nodeFollowingNodes" presStyleLbl="node1" presStyleIdx="5" presStyleCnt="10">
        <dgm:presLayoutVars>
          <dgm:bulletEnabled val="1"/>
        </dgm:presLayoutVars>
      </dgm:prSet>
      <dgm:spPr/>
      <dgm:t>
        <a:bodyPr/>
        <a:lstStyle/>
        <a:p>
          <a:endParaRPr lang="en-US"/>
        </a:p>
      </dgm:t>
    </dgm:pt>
    <dgm:pt modelId="{2C4D152B-FBD4-41EF-80B3-6622B8509EFF}" type="pres">
      <dgm:prSet presAssocID="{2810DE94-356F-498A-83CC-A8D4BC02B29B}" presName="nodeFollowingNodes" presStyleLbl="node1" presStyleIdx="6" presStyleCnt="10">
        <dgm:presLayoutVars>
          <dgm:bulletEnabled val="1"/>
        </dgm:presLayoutVars>
      </dgm:prSet>
      <dgm:spPr/>
      <dgm:t>
        <a:bodyPr/>
        <a:lstStyle/>
        <a:p>
          <a:endParaRPr lang="en-US"/>
        </a:p>
      </dgm:t>
    </dgm:pt>
    <dgm:pt modelId="{6DAB1C9D-CC83-43D4-8240-40EEB5DEB47A}" type="pres">
      <dgm:prSet presAssocID="{29E1A65D-6BE0-4753-B34D-AC9AE63195FE}" presName="nodeFollowingNodes" presStyleLbl="node1" presStyleIdx="7" presStyleCnt="10">
        <dgm:presLayoutVars>
          <dgm:bulletEnabled val="1"/>
        </dgm:presLayoutVars>
      </dgm:prSet>
      <dgm:spPr/>
      <dgm:t>
        <a:bodyPr/>
        <a:lstStyle/>
        <a:p>
          <a:endParaRPr lang="en-US"/>
        </a:p>
      </dgm:t>
    </dgm:pt>
    <dgm:pt modelId="{EC98A7B8-45F5-483B-B315-53A18E080D53}" type="pres">
      <dgm:prSet presAssocID="{19E2363E-6F9A-4563-AACB-102171048939}" presName="nodeFollowingNodes" presStyleLbl="node1" presStyleIdx="8" presStyleCnt="10">
        <dgm:presLayoutVars>
          <dgm:bulletEnabled val="1"/>
        </dgm:presLayoutVars>
      </dgm:prSet>
      <dgm:spPr/>
      <dgm:t>
        <a:bodyPr/>
        <a:lstStyle/>
        <a:p>
          <a:endParaRPr lang="en-US"/>
        </a:p>
      </dgm:t>
    </dgm:pt>
    <dgm:pt modelId="{106CF2A8-CD54-4D87-8A41-84CBD1CE40C8}" type="pres">
      <dgm:prSet presAssocID="{FA1559C5-7277-4CF1-B036-FDA355D1DFD9}" presName="nodeFollowingNodes" presStyleLbl="node1" presStyleIdx="9" presStyleCnt="10">
        <dgm:presLayoutVars>
          <dgm:bulletEnabled val="1"/>
        </dgm:presLayoutVars>
      </dgm:prSet>
      <dgm:spPr/>
      <dgm:t>
        <a:bodyPr/>
        <a:lstStyle/>
        <a:p>
          <a:endParaRPr lang="en-US"/>
        </a:p>
      </dgm:t>
    </dgm:pt>
  </dgm:ptLst>
  <dgm:cxnLst>
    <dgm:cxn modelId="{5FEA2879-512E-4E9C-BBDA-CCDED4381B2D}" srcId="{D66AC9A3-84EC-4187-88F5-CE177007281B}" destId="{29E1A65D-6BE0-4753-B34D-AC9AE63195FE}" srcOrd="7" destOrd="0" parTransId="{6C830D0C-A620-4AA1-A388-AE79280AA8FF}" sibTransId="{97F58355-14E6-4018-B13A-55025D56C752}"/>
    <dgm:cxn modelId="{E74DDC31-B016-42CD-86DF-0656F25E7648}" srcId="{D66AC9A3-84EC-4187-88F5-CE177007281B}" destId="{19E2363E-6F9A-4563-AACB-102171048939}" srcOrd="8" destOrd="0" parTransId="{996EC71B-25F9-4207-9AD0-F52A552D6895}" sibTransId="{F43035CE-4C1F-47B9-8BEF-E4E57D7CA485}"/>
    <dgm:cxn modelId="{EAF8DA1F-EDF4-45A6-BA9D-7836EFEED34F}" type="presOf" srcId="{6EE3BA59-5FD8-4617-B91C-97BF233BBB44}" destId="{52212C78-4DAD-4B4C-AD07-AD2291EFAA69}" srcOrd="0" destOrd="0" presId="urn:microsoft.com/office/officeart/2005/8/layout/cycle3"/>
    <dgm:cxn modelId="{753D3AD4-F2DC-4E20-A434-FA15EE7D0A13}" srcId="{D66AC9A3-84EC-4187-88F5-CE177007281B}" destId="{117A39D8-DDAD-429E-96BA-2536A43629F1}" srcOrd="4" destOrd="0" parTransId="{2F06E023-C1AB-4158-B793-5947A3258155}" sibTransId="{06AED82A-4677-4F89-BB0E-BE3ACC8308D3}"/>
    <dgm:cxn modelId="{8429A396-0266-4622-8EE3-FEFF2ED0155F}" srcId="{D66AC9A3-84EC-4187-88F5-CE177007281B}" destId="{FA1559C5-7277-4CF1-B036-FDA355D1DFD9}" srcOrd="9" destOrd="0" parTransId="{ABEBEF36-3744-4B76-BCD9-159A9C345E04}" sibTransId="{8832CE4C-0122-4209-A25E-D0E5199E37D4}"/>
    <dgm:cxn modelId="{AF5686D6-8CCD-4D35-A932-B62EE8B5BD47}" srcId="{D66AC9A3-84EC-4187-88F5-CE177007281B}" destId="{03CEEE01-E75C-474F-92DF-F851145BC27C}" srcOrd="0" destOrd="0" parTransId="{DEB40B49-F503-4994-B2BC-E43C17F529F4}" sibTransId="{924DAE79-54FC-4874-B684-1793EE51A052}"/>
    <dgm:cxn modelId="{42142A19-C120-4912-8921-2142B690298E}" srcId="{D66AC9A3-84EC-4187-88F5-CE177007281B}" destId="{132B3A36-20C9-43E7-8D38-1BA6B2216E22}" srcOrd="3" destOrd="0" parTransId="{A425BA7E-2E9A-45E8-A189-92FFA1601150}" sibTransId="{F302B782-401F-4CA6-82DA-F4D1DB63D341}"/>
    <dgm:cxn modelId="{423BD4A7-C360-4F8A-B4FA-4934CA36C693}" type="presOf" srcId="{D66AC9A3-84EC-4187-88F5-CE177007281B}" destId="{E1625FF1-A311-41DA-8185-BAB651AD998A}" srcOrd="0" destOrd="0" presId="urn:microsoft.com/office/officeart/2005/8/layout/cycle3"/>
    <dgm:cxn modelId="{B6E5B969-23A1-4BA2-9C31-AD4448DF4A63}" type="presOf" srcId="{29E1A65D-6BE0-4753-B34D-AC9AE63195FE}" destId="{6DAB1C9D-CC83-43D4-8240-40EEB5DEB47A}" srcOrd="0" destOrd="0" presId="urn:microsoft.com/office/officeart/2005/8/layout/cycle3"/>
    <dgm:cxn modelId="{FF8F48A7-A1C5-414F-A0E2-5E5186B090CD}" type="presOf" srcId="{117A39D8-DDAD-429E-96BA-2536A43629F1}" destId="{F8ADB8E7-EE05-446A-A2D8-CB7E10FA315F}" srcOrd="0" destOrd="0" presId="urn:microsoft.com/office/officeart/2005/8/layout/cycle3"/>
    <dgm:cxn modelId="{37BC9AB9-0377-4011-BE18-611E33793D59}" type="presOf" srcId="{FA1559C5-7277-4CF1-B036-FDA355D1DFD9}" destId="{106CF2A8-CD54-4D87-8A41-84CBD1CE40C8}" srcOrd="0" destOrd="0" presId="urn:microsoft.com/office/officeart/2005/8/layout/cycle3"/>
    <dgm:cxn modelId="{0139C871-BDAA-4AAF-8E45-971BD0FF5BA4}" type="presOf" srcId="{19E2363E-6F9A-4563-AACB-102171048939}" destId="{EC98A7B8-45F5-483B-B315-53A18E080D53}" srcOrd="0" destOrd="0" presId="urn:microsoft.com/office/officeart/2005/8/layout/cycle3"/>
    <dgm:cxn modelId="{EC211F76-477A-418B-B955-0BF1FB812603}" type="presOf" srcId="{924DAE79-54FC-4874-B684-1793EE51A052}" destId="{5AAED37F-7775-477B-8DCF-CB7A56DCABDA}" srcOrd="0" destOrd="0" presId="urn:microsoft.com/office/officeart/2005/8/layout/cycle3"/>
    <dgm:cxn modelId="{EA891C6F-B6EA-4C27-9CD1-8B831B99E304}" srcId="{D66AC9A3-84EC-4187-88F5-CE177007281B}" destId="{8A35B979-7488-458E-9127-D9488E141E38}" srcOrd="5" destOrd="0" parTransId="{4FE97BC9-D53E-4F6E-AD70-0B8401AAF148}" sibTransId="{391950AA-17EE-4FFD-8FEE-0AE6B658DC76}"/>
    <dgm:cxn modelId="{F20447BF-42B5-455B-86C1-681C1F9A7894}" type="presOf" srcId="{132B3A36-20C9-43E7-8D38-1BA6B2216E22}" destId="{959C8420-5895-440B-9072-C5C37A14A6EB}" srcOrd="0" destOrd="0" presId="urn:microsoft.com/office/officeart/2005/8/layout/cycle3"/>
    <dgm:cxn modelId="{6B38FEAF-B3E2-4240-9CCD-617573A18D0E}" srcId="{D66AC9A3-84EC-4187-88F5-CE177007281B}" destId="{2810DE94-356F-498A-83CC-A8D4BC02B29B}" srcOrd="6" destOrd="0" parTransId="{8A514876-0215-4AB9-951F-3A3280B8711C}" sibTransId="{92440270-A431-4A8B-B5DA-792F9A77689F}"/>
    <dgm:cxn modelId="{10ECDDD3-7A62-49AD-A348-32332B0DFEB2}" srcId="{D66AC9A3-84EC-4187-88F5-CE177007281B}" destId="{6EE3BA59-5FD8-4617-B91C-97BF233BBB44}" srcOrd="2" destOrd="0" parTransId="{FFD96188-C183-4273-A7C0-E4F8BD9E65E3}" sibTransId="{64CC5A58-2967-4C68-98A3-EDC691F48F3E}"/>
    <dgm:cxn modelId="{974ED006-516F-4DEC-843A-26DB275E5C40}" type="presOf" srcId="{03CEEE01-E75C-474F-92DF-F851145BC27C}" destId="{4727A69A-AA07-43B0-ADA7-CF107DB03089}" srcOrd="0" destOrd="0" presId="urn:microsoft.com/office/officeart/2005/8/layout/cycle3"/>
    <dgm:cxn modelId="{0D429E3A-42B1-4F5F-A8ED-724350D71740}" type="presOf" srcId="{724AA4CA-9D4F-444C-A57D-38D3067C3529}" destId="{63BC4B6E-CF15-4E3E-97B5-CD2D55B813CC}" srcOrd="0" destOrd="0" presId="urn:microsoft.com/office/officeart/2005/8/layout/cycle3"/>
    <dgm:cxn modelId="{F0FA713C-394B-4C0F-86B5-69A3425985E9}" type="presOf" srcId="{2810DE94-356F-498A-83CC-A8D4BC02B29B}" destId="{2C4D152B-FBD4-41EF-80B3-6622B8509EFF}" srcOrd="0" destOrd="0" presId="urn:microsoft.com/office/officeart/2005/8/layout/cycle3"/>
    <dgm:cxn modelId="{45D6628C-95D6-4E57-9E7F-56F7A4495FBE}" type="presOf" srcId="{8A35B979-7488-458E-9127-D9488E141E38}" destId="{32965903-A411-4879-A803-06DB3EB6237E}" srcOrd="0" destOrd="0" presId="urn:microsoft.com/office/officeart/2005/8/layout/cycle3"/>
    <dgm:cxn modelId="{8897641E-87A1-4C25-A776-0D9586A04BE3}" srcId="{D66AC9A3-84EC-4187-88F5-CE177007281B}" destId="{724AA4CA-9D4F-444C-A57D-38D3067C3529}" srcOrd="1" destOrd="0" parTransId="{06F3DD84-B42D-48A1-9DB5-5265EE265AFD}" sibTransId="{ACF09A06-4E89-454D-86E9-5F4BB9CFD32F}"/>
    <dgm:cxn modelId="{5A354543-BB06-4B99-B9D3-96F80D6D57B1}" type="presParOf" srcId="{E1625FF1-A311-41DA-8185-BAB651AD998A}" destId="{F1B79CCC-A087-4016-901C-D47257C3C75C}" srcOrd="0" destOrd="0" presId="urn:microsoft.com/office/officeart/2005/8/layout/cycle3"/>
    <dgm:cxn modelId="{D61FA972-5183-40E5-9D8F-A591C27FA36D}" type="presParOf" srcId="{F1B79CCC-A087-4016-901C-D47257C3C75C}" destId="{4727A69A-AA07-43B0-ADA7-CF107DB03089}" srcOrd="0" destOrd="0" presId="urn:microsoft.com/office/officeart/2005/8/layout/cycle3"/>
    <dgm:cxn modelId="{1B6220FE-5563-4EEB-9747-FC466D1467C3}" type="presParOf" srcId="{F1B79CCC-A087-4016-901C-D47257C3C75C}" destId="{5AAED37F-7775-477B-8DCF-CB7A56DCABDA}" srcOrd="1" destOrd="0" presId="urn:microsoft.com/office/officeart/2005/8/layout/cycle3"/>
    <dgm:cxn modelId="{C3E36D9B-5A19-4CC5-B3B5-1BF7A67AAF31}" type="presParOf" srcId="{F1B79CCC-A087-4016-901C-D47257C3C75C}" destId="{63BC4B6E-CF15-4E3E-97B5-CD2D55B813CC}" srcOrd="2" destOrd="0" presId="urn:microsoft.com/office/officeart/2005/8/layout/cycle3"/>
    <dgm:cxn modelId="{DF971806-B5B1-4E4A-A0AB-4188983EF32C}" type="presParOf" srcId="{F1B79CCC-A087-4016-901C-D47257C3C75C}" destId="{52212C78-4DAD-4B4C-AD07-AD2291EFAA69}" srcOrd="3" destOrd="0" presId="urn:microsoft.com/office/officeart/2005/8/layout/cycle3"/>
    <dgm:cxn modelId="{28CB0969-93E4-4724-BD3C-4CE70C85B6D3}" type="presParOf" srcId="{F1B79CCC-A087-4016-901C-D47257C3C75C}" destId="{959C8420-5895-440B-9072-C5C37A14A6EB}" srcOrd="4" destOrd="0" presId="urn:microsoft.com/office/officeart/2005/8/layout/cycle3"/>
    <dgm:cxn modelId="{493BFA7A-34EC-43BD-AD70-C356D313B31E}" type="presParOf" srcId="{F1B79CCC-A087-4016-901C-D47257C3C75C}" destId="{F8ADB8E7-EE05-446A-A2D8-CB7E10FA315F}" srcOrd="5" destOrd="0" presId="urn:microsoft.com/office/officeart/2005/8/layout/cycle3"/>
    <dgm:cxn modelId="{7F36C577-0902-47B6-8B02-03F9CA4F7E77}" type="presParOf" srcId="{F1B79CCC-A087-4016-901C-D47257C3C75C}" destId="{32965903-A411-4879-A803-06DB3EB6237E}" srcOrd="6" destOrd="0" presId="urn:microsoft.com/office/officeart/2005/8/layout/cycle3"/>
    <dgm:cxn modelId="{B5657B6D-8B3F-4CAD-9623-1FCF2C933A66}" type="presParOf" srcId="{F1B79CCC-A087-4016-901C-D47257C3C75C}" destId="{2C4D152B-FBD4-41EF-80B3-6622B8509EFF}" srcOrd="7" destOrd="0" presId="urn:microsoft.com/office/officeart/2005/8/layout/cycle3"/>
    <dgm:cxn modelId="{FF63364A-4019-4268-AD5E-4E107C5D7831}" type="presParOf" srcId="{F1B79CCC-A087-4016-901C-D47257C3C75C}" destId="{6DAB1C9D-CC83-43D4-8240-40EEB5DEB47A}" srcOrd="8" destOrd="0" presId="urn:microsoft.com/office/officeart/2005/8/layout/cycle3"/>
    <dgm:cxn modelId="{D137A2FB-FAE2-4A45-BD47-551F3EF07F35}" type="presParOf" srcId="{F1B79CCC-A087-4016-901C-D47257C3C75C}" destId="{EC98A7B8-45F5-483B-B315-53A18E080D53}" srcOrd="9" destOrd="0" presId="urn:microsoft.com/office/officeart/2005/8/layout/cycle3"/>
    <dgm:cxn modelId="{7096D250-2F95-4EDF-A60C-F8E080811E40}" type="presParOf" srcId="{F1B79CCC-A087-4016-901C-D47257C3C75C}" destId="{106CF2A8-CD54-4D87-8A41-84CBD1CE40C8}"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3604EE-C74C-4951-B01A-CBFBA251FE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5EE29AF-0F70-43FC-A382-848D0A7A02E8}">
      <dgm:prSet custT="1"/>
      <dgm:spPr/>
      <dgm:t>
        <a:bodyPr/>
        <a:lstStyle/>
        <a:p>
          <a:pPr algn="l"/>
          <a:r>
            <a:rPr lang="en-US" sz="1400" b="1" dirty="0"/>
            <a:t>Excellence </a:t>
          </a:r>
          <a:r>
            <a:rPr lang="en-US" sz="1200" b="0" dirty="0"/>
            <a:t>BSU expects students, faculty, staff, and administrators to demonstrate outstanding performance levels by fostering a stimulating learning and work environment.</a:t>
          </a:r>
          <a:endParaRPr lang="en-US" sz="1400" b="0" dirty="0"/>
        </a:p>
      </dgm:t>
    </dgm:pt>
    <dgm:pt modelId="{CCA53453-C86E-409A-A76D-D2A6879DDF06}" type="parTrans" cxnId="{3A4E30E9-9341-4DA4-B37B-D3FE78D95632}">
      <dgm:prSet/>
      <dgm:spPr/>
      <dgm:t>
        <a:bodyPr/>
        <a:lstStyle/>
        <a:p>
          <a:endParaRPr lang="en-US"/>
        </a:p>
      </dgm:t>
    </dgm:pt>
    <dgm:pt modelId="{CC31E7A4-12E3-45CF-A8A4-23C311B540BD}" type="sibTrans" cxnId="{3A4E30E9-9341-4DA4-B37B-D3FE78D95632}">
      <dgm:prSet/>
      <dgm:spPr/>
      <dgm:t>
        <a:bodyPr/>
        <a:lstStyle/>
        <a:p>
          <a:endParaRPr lang="en-US"/>
        </a:p>
      </dgm:t>
    </dgm:pt>
    <dgm:pt modelId="{83741CB9-4E86-4B35-9E33-6CA7ADBFE13F}">
      <dgm:prSet custT="1"/>
      <dgm:spPr/>
      <dgm:t>
        <a:bodyPr/>
        <a:lstStyle/>
        <a:p>
          <a:r>
            <a:rPr lang="en-US" sz="1400" b="1" dirty="0"/>
            <a:t>Inclusivity </a:t>
          </a:r>
          <a:r>
            <a:rPr lang="en-US" sz="1200" dirty="0"/>
            <a:t>BSU is intentional about creating a community that encourages involvement, respect, and connection among students, faculty, staff, and administrators regardless of differences of race, gender, ethnicity, national origin, culture, sexual orientation, religion, age, and </a:t>
          </a:r>
          <a:r>
            <a:rPr lang="en-US" sz="1200"/>
            <a:t>disability.</a:t>
          </a:r>
        </a:p>
        <a:p>
          <a:endParaRPr lang="en-US" sz="1200"/>
        </a:p>
        <a:p>
          <a:endParaRPr lang="en-US" sz="1100" dirty="0"/>
        </a:p>
      </dgm:t>
    </dgm:pt>
    <dgm:pt modelId="{6F790E73-F8B7-458B-B6DD-875A1E410111}" type="parTrans" cxnId="{216B1A0F-3A6D-4DBE-BC27-CFFE2A6CE4B0}">
      <dgm:prSet/>
      <dgm:spPr/>
      <dgm:t>
        <a:bodyPr/>
        <a:lstStyle/>
        <a:p>
          <a:endParaRPr lang="en-US"/>
        </a:p>
      </dgm:t>
    </dgm:pt>
    <dgm:pt modelId="{8BF4824C-8573-4225-A064-C7D318B3DC76}" type="sibTrans" cxnId="{216B1A0F-3A6D-4DBE-BC27-CFFE2A6CE4B0}">
      <dgm:prSet/>
      <dgm:spPr/>
      <dgm:t>
        <a:bodyPr/>
        <a:lstStyle/>
        <a:p>
          <a:endParaRPr lang="en-US"/>
        </a:p>
      </dgm:t>
    </dgm:pt>
    <dgm:pt modelId="{43346BB1-8331-4230-8979-78861DD74EA3}">
      <dgm:prSet custT="1"/>
      <dgm:spPr/>
      <dgm:t>
        <a:bodyPr/>
        <a:lstStyle/>
        <a:p>
          <a:r>
            <a:rPr lang="en-US" sz="1400" b="1" dirty="0"/>
            <a:t>Integrity</a:t>
          </a:r>
          <a:r>
            <a:rPr lang="en-US" sz="1200" b="1" dirty="0"/>
            <a:t>  </a:t>
          </a:r>
          <a:r>
            <a:rPr lang="en-US" sz="1200" dirty="0"/>
            <a:t>BSU students, faculty, staff and administrators demonstrate high ethical standards in their interactions with one another and the larger community.</a:t>
          </a:r>
        </a:p>
      </dgm:t>
    </dgm:pt>
    <dgm:pt modelId="{FEEAFEE2-8974-4B3A-B89A-E17E8321634C}" type="parTrans" cxnId="{AAEB6C3B-AA6A-4605-8135-5E98756F2E8E}">
      <dgm:prSet/>
      <dgm:spPr/>
      <dgm:t>
        <a:bodyPr/>
        <a:lstStyle/>
        <a:p>
          <a:endParaRPr lang="en-US"/>
        </a:p>
      </dgm:t>
    </dgm:pt>
    <dgm:pt modelId="{C11DB24B-D640-4EE4-8D1F-C364DB0964EB}" type="sibTrans" cxnId="{AAEB6C3B-AA6A-4605-8135-5E98756F2E8E}">
      <dgm:prSet/>
      <dgm:spPr/>
      <dgm:t>
        <a:bodyPr/>
        <a:lstStyle/>
        <a:p>
          <a:endParaRPr lang="en-US"/>
        </a:p>
      </dgm:t>
    </dgm:pt>
    <dgm:pt modelId="{86D22553-ECC0-4CA9-8F4E-722A2EF665DF}">
      <dgm:prSet custT="1"/>
      <dgm:spPr/>
      <dgm:t>
        <a:bodyPr/>
        <a:lstStyle/>
        <a:p>
          <a:r>
            <a:rPr lang="en-US" sz="1400" b="1" dirty="0"/>
            <a:t>Accountability </a:t>
          </a:r>
          <a:r>
            <a:rPr lang="en-US" sz="1200" b="1" dirty="0"/>
            <a:t> </a:t>
          </a:r>
          <a:r>
            <a:rPr lang="en-US" sz="1200" dirty="0"/>
            <a:t>BSU expects each member of the University community to be responsible and accountable for the outcomes of their efforts and actions.</a:t>
          </a:r>
        </a:p>
      </dgm:t>
    </dgm:pt>
    <dgm:pt modelId="{8D4D5B29-23EA-4237-A260-48DD2DEE64A1}" type="parTrans" cxnId="{2A409A6E-B0D6-400D-8D9D-B376DDBD399F}">
      <dgm:prSet/>
      <dgm:spPr/>
      <dgm:t>
        <a:bodyPr/>
        <a:lstStyle/>
        <a:p>
          <a:endParaRPr lang="en-US"/>
        </a:p>
      </dgm:t>
    </dgm:pt>
    <dgm:pt modelId="{E87D5C15-1E77-4838-8F51-1CE75A1601AD}" type="sibTrans" cxnId="{2A409A6E-B0D6-400D-8D9D-B376DDBD399F}">
      <dgm:prSet/>
      <dgm:spPr/>
      <dgm:t>
        <a:bodyPr/>
        <a:lstStyle/>
        <a:p>
          <a:endParaRPr lang="en-US"/>
        </a:p>
      </dgm:t>
    </dgm:pt>
    <dgm:pt modelId="{BC4D8306-9651-4FEA-BBD5-5352E67716E1}">
      <dgm:prSet custT="1"/>
      <dgm:spPr/>
      <dgm:t>
        <a:bodyPr/>
        <a:lstStyle/>
        <a:p>
          <a:r>
            <a:rPr lang="en-US" sz="1400" b="1" dirty="0"/>
            <a:t>Innovation</a:t>
          </a:r>
          <a:r>
            <a:rPr lang="en-US" sz="1200" b="1" dirty="0"/>
            <a:t> </a:t>
          </a:r>
          <a:r>
            <a:rPr lang="en-US" sz="1200" dirty="0"/>
            <a:t>BSU aspires to infuse innovative practices into academic and administrative functions by encouraging students, faculty, staff, and administrators to utilize best practices and pursue new opportunities.</a:t>
          </a:r>
        </a:p>
      </dgm:t>
    </dgm:pt>
    <dgm:pt modelId="{578E0EAB-9AA2-4991-94F8-BB30AAD260CE}" type="parTrans" cxnId="{4828AD90-A0BA-4935-9647-A615231897F9}">
      <dgm:prSet/>
      <dgm:spPr/>
      <dgm:t>
        <a:bodyPr/>
        <a:lstStyle/>
        <a:p>
          <a:endParaRPr lang="en-US"/>
        </a:p>
      </dgm:t>
    </dgm:pt>
    <dgm:pt modelId="{3F0C3FA3-8CBF-411D-A971-3F2A9FD91F88}" type="sibTrans" cxnId="{4828AD90-A0BA-4935-9647-A615231897F9}">
      <dgm:prSet/>
      <dgm:spPr/>
      <dgm:t>
        <a:bodyPr/>
        <a:lstStyle/>
        <a:p>
          <a:endParaRPr lang="en-US"/>
        </a:p>
      </dgm:t>
    </dgm:pt>
    <dgm:pt modelId="{8B62E9EE-E179-4BAE-BFD6-04370BD006A7}" type="pres">
      <dgm:prSet presAssocID="{A93604EE-C74C-4951-B01A-CBFBA251FEDA}" presName="vert0" presStyleCnt="0">
        <dgm:presLayoutVars>
          <dgm:dir/>
          <dgm:animOne val="branch"/>
          <dgm:animLvl val="lvl"/>
        </dgm:presLayoutVars>
      </dgm:prSet>
      <dgm:spPr/>
      <dgm:t>
        <a:bodyPr/>
        <a:lstStyle/>
        <a:p>
          <a:endParaRPr lang="en-US"/>
        </a:p>
      </dgm:t>
    </dgm:pt>
    <dgm:pt modelId="{6C052588-69E3-4670-8112-8BA481547231}" type="pres">
      <dgm:prSet presAssocID="{F5EE29AF-0F70-43FC-A382-848D0A7A02E8}" presName="thickLine" presStyleLbl="alignNode1" presStyleIdx="0" presStyleCnt="5"/>
      <dgm:spPr/>
    </dgm:pt>
    <dgm:pt modelId="{6A06399C-8709-4BE2-B18B-CCEF7F710318}" type="pres">
      <dgm:prSet presAssocID="{F5EE29AF-0F70-43FC-A382-848D0A7A02E8}" presName="horz1" presStyleCnt="0"/>
      <dgm:spPr/>
    </dgm:pt>
    <dgm:pt modelId="{BBAE32F5-F379-40B9-A26F-F9AE5C7895F9}" type="pres">
      <dgm:prSet presAssocID="{F5EE29AF-0F70-43FC-A382-848D0A7A02E8}" presName="tx1" presStyleLbl="revTx" presStyleIdx="0" presStyleCnt="5"/>
      <dgm:spPr/>
      <dgm:t>
        <a:bodyPr/>
        <a:lstStyle/>
        <a:p>
          <a:endParaRPr lang="en-US"/>
        </a:p>
      </dgm:t>
    </dgm:pt>
    <dgm:pt modelId="{B1E5ED6D-F69C-4912-B3EB-CFAD9EFE0E0E}" type="pres">
      <dgm:prSet presAssocID="{F5EE29AF-0F70-43FC-A382-848D0A7A02E8}" presName="vert1" presStyleCnt="0"/>
      <dgm:spPr/>
    </dgm:pt>
    <dgm:pt modelId="{5F1B2E49-4A82-42CC-8A9C-D4F6B2BA5386}" type="pres">
      <dgm:prSet presAssocID="{83741CB9-4E86-4B35-9E33-6CA7ADBFE13F}" presName="thickLine" presStyleLbl="alignNode1" presStyleIdx="1" presStyleCnt="5"/>
      <dgm:spPr/>
    </dgm:pt>
    <dgm:pt modelId="{B9B9C5E4-0B27-4C26-8367-F845E1BF4FB6}" type="pres">
      <dgm:prSet presAssocID="{83741CB9-4E86-4B35-9E33-6CA7ADBFE13F}" presName="horz1" presStyleCnt="0"/>
      <dgm:spPr/>
    </dgm:pt>
    <dgm:pt modelId="{ED0B6D17-D2D5-4B8C-B702-888F78596243}" type="pres">
      <dgm:prSet presAssocID="{83741CB9-4E86-4B35-9E33-6CA7ADBFE13F}" presName="tx1" presStyleLbl="revTx" presStyleIdx="1" presStyleCnt="5" custScaleY="104757"/>
      <dgm:spPr/>
      <dgm:t>
        <a:bodyPr/>
        <a:lstStyle/>
        <a:p>
          <a:endParaRPr lang="en-US"/>
        </a:p>
      </dgm:t>
    </dgm:pt>
    <dgm:pt modelId="{9556732E-2B97-4199-A1B9-FC9CCABADAB8}" type="pres">
      <dgm:prSet presAssocID="{83741CB9-4E86-4B35-9E33-6CA7ADBFE13F}" presName="vert1" presStyleCnt="0"/>
      <dgm:spPr/>
    </dgm:pt>
    <dgm:pt modelId="{F17B881E-2622-4264-ADAD-131E55E335C1}" type="pres">
      <dgm:prSet presAssocID="{43346BB1-8331-4230-8979-78861DD74EA3}" presName="thickLine" presStyleLbl="alignNode1" presStyleIdx="2" presStyleCnt="5"/>
      <dgm:spPr/>
    </dgm:pt>
    <dgm:pt modelId="{FFBDA51F-10BC-436E-A4D0-FA0556D7F2DA}" type="pres">
      <dgm:prSet presAssocID="{43346BB1-8331-4230-8979-78861DD74EA3}" presName="horz1" presStyleCnt="0"/>
      <dgm:spPr/>
    </dgm:pt>
    <dgm:pt modelId="{536CD59C-99C1-47E0-8CBE-FDE08624511A}" type="pres">
      <dgm:prSet presAssocID="{43346BB1-8331-4230-8979-78861DD74EA3}" presName="tx1" presStyleLbl="revTx" presStyleIdx="2" presStyleCnt="5"/>
      <dgm:spPr/>
      <dgm:t>
        <a:bodyPr/>
        <a:lstStyle/>
        <a:p>
          <a:endParaRPr lang="en-US"/>
        </a:p>
      </dgm:t>
    </dgm:pt>
    <dgm:pt modelId="{6B0A43CD-B8E0-4C24-8350-4324DB4F5C09}" type="pres">
      <dgm:prSet presAssocID="{43346BB1-8331-4230-8979-78861DD74EA3}" presName="vert1" presStyleCnt="0"/>
      <dgm:spPr/>
    </dgm:pt>
    <dgm:pt modelId="{A6E8625C-11F0-4BA8-B6DA-9ADEB3211D18}" type="pres">
      <dgm:prSet presAssocID="{86D22553-ECC0-4CA9-8F4E-722A2EF665DF}" presName="thickLine" presStyleLbl="alignNode1" presStyleIdx="3" presStyleCnt="5"/>
      <dgm:spPr/>
    </dgm:pt>
    <dgm:pt modelId="{5DA38F5B-2C62-49EA-8E8C-5F4F62D79646}" type="pres">
      <dgm:prSet presAssocID="{86D22553-ECC0-4CA9-8F4E-722A2EF665DF}" presName="horz1" presStyleCnt="0"/>
      <dgm:spPr/>
    </dgm:pt>
    <dgm:pt modelId="{833F5A34-0803-469E-A93F-4CFBB6262037}" type="pres">
      <dgm:prSet presAssocID="{86D22553-ECC0-4CA9-8F4E-722A2EF665DF}" presName="tx1" presStyleLbl="revTx" presStyleIdx="3" presStyleCnt="5"/>
      <dgm:spPr/>
      <dgm:t>
        <a:bodyPr/>
        <a:lstStyle/>
        <a:p>
          <a:endParaRPr lang="en-US"/>
        </a:p>
      </dgm:t>
    </dgm:pt>
    <dgm:pt modelId="{5064E8C2-A719-4074-A6BA-B11DE7168A6C}" type="pres">
      <dgm:prSet presAssocID="{86D22553-ECC0-4CA9-8F4E-722A2EF665DF}" presName="vert1" presStyleCnt="0"/>
      <dgm:spPr/>
    </dgm:pt>
    <dgm:pt modelId="{FF1FF475-3CD3-4CC6-8A85-E072E8396548}" type="pres">
      <dgm:prSet presAssocID="{BC4D8306-9651-4FEA-BBD5-5352E67716E1}" presName="thickLine" presStyleLbl="alignNode1" presStyleIdx="4" presStyleCnt="5"/>
      <dgm:spPr/>
    </dgm:pt>
    <dgm:pt modelId="{A0C00D67-DE57-4FD8-ABFA-C154258C7F34}" type="pres">
      <dgm:prSet presAssocID="{BC4D8306-9651-4FEA-BBD5-5352E67716E1}" presName="horz1" presStyleCnt="0"/>
      <dgm:spPr/>
    </dgm:pt>
    <dgm:pt modelId="{C92FCECE-E466-4059-AC68-4E3DA73AA602}" type="pres">
      <dgm:prSet presAssocID="{BC4D8306-9651-4FEA-BBD5-5352E67716E1}" presName="tx1" presStyleLbl="revTx" presStyleIdx="4" presStyleCnt="5"/>
      <dgm:spPr/>
      <dgm:t>
        <a:bodyPr/>
        <a:lstStyle/>
        <a:p>
          <a:endParaRPr lang="en-US"/>
        </a:p>
      </dgm:t>
    </dgm:pt>
    <dgm:pt modelId="{EE9F9605-D7F9-4437-B5A0-65C10E1FD35C}" type="pres">
      <dgm:prSet presAssocID="{BC4D8306-9651-4FEA-BBD5-5352E67716E1}" presName="vert1" presStyleCnt="0"/>
      <dgm:spPr/>
    </dgm:pt>
  </dgm:ptLst>
  <dgm:cxnLst>
    <dgm:cxn modelId="{26A20F4A-380F-4ACE-8A7B-20C3B64A5660}" type="presOf" srcId="{BC4D8306-9651-4FEA-BBD5-5352E67716E1}" destId="{C92FCECE-E466-4059-AC68-4E3DA73AA602}" srcOrd="0" destOrd="0" presId="urn:microsoft.com/office/officeart/2008/layout/LinedList"/>
    <dgm:cxn modelId="{20227BA7-6584-48A8-9273-C93C06A028CA}" type="presOf" srcId="{A93604EE-C74C-4951-B01A-CBFBA251FEDA}" destId="{8B62E9EE-E179-4BAE-BFD6-04370BD006A7}" srcOrd="0" destOrd="0" presId="urn:microsoft.com/office/officeart/2008/layout/LinedList"/>
    <dgm:cxn modelId="{2A409A6E-B0D6-400D-8D9D-B376DDBD399F}" srcId="{A93604EE-C74C-4951-B01A-CBFBA251FEDA}" destId="{86D22553-ECC0-4CA9-8F4E-722A2EF665DF}" srcOrd="3" destOrd="0" parTransId="{8D4D5B29-23EA-4237-A260-48DD2DEE64A1}" sibTransId="{E87D5C15-1E77-4838-8F51-1CE75A1601AD}"/>
    <dgm:cxn modelId="{9BD52CC7-A241-42CB-B62C-BC5E2F654537}" type="presOf" srcId="{86D22553-ECC0-4CA9-8F4E-722A2EF665DF}" destId="{833F5A34-0803-469E-A93F-4CFBB6262037}" srcOrd="0" destOrd="0" presId="urn:microsoft.com/office/officeart/2008/layout/LinedList"/>
    <dgm:cxn modelId="{AAEB6C3B-AA6A-4605-8135-5E98756F2E8E}" srcId="{A93604EE-C74C-4951-B01A-CBFBA251FEDA}" destId="{43346BB1-8331-4230-8979-78861DD74EA3}" srcOrd="2" destOrd="0" parTransId="{FEEAFEE2-8974-4B3A-B89A-E17E8321634C}" sibTransId="{C11DB24B-D640-4EE4-8D1F-C364DB0964EB}"/>
    <dgm:cxn modelId="{E2F5ADFD-70F7-4562-8978-CBB782D102D3}" type="presOf" srcId="{43346BB1-8331-4230-8979-78861DD74EA3}" destId="{536CD59C-99C1-47E0-8CBE-FDE08624511A}" srcOrd="0" destOrd="0" presId="urn:microsoft.com/office/officeart/2008/layout/LinedList"/>
    <dgm:cxn modelId="{4828AD90-A0BA-4935-9647-A615231897F9}" srcId="{A93604EE-C74C-4951-B01A-CBFBA251FEDA}" destId="{BC4D8306-9651-4FEA-BBD5-5352E67716E1}" srcOrd="4" destOrd="0" parTransId="{578E0EAB-9AA2-4991-94F8-BB30AAD260CE}" sibTransId="{3F0C3FA3-8CBF-411D-A971-3F2A9FD91F88}"/>
    <dgm:cxn modelId="{3A4E30E9-9341-4DA4-B37B-D3FE78D95632}" srcId="{A93604EE-C74C-4951-B01A-CBFBA251FEDA}" destId="{F5EE29AF-0F70-43FC-A382-848D0A7A02E8}" srcOrd="0" destOrd="0" parTransId="{CCA53453-C86E-409A-A76D-D2A6879DDF06}" sibTransId="{CC31E7A4-12E3-45CF-A8A4-23C311B540BD}"/>
    <dgm:cxn modelId="{66FA556F-1BB1-4CC2-92A8-98388CFC9CBB}" type="presOf" srcId="{F5EE29AF-0F70-43FC-A382-848D0A7A02E8}" destId="{BBAE32F5-F379-40B9-A26F-F9AE5C7895F9}" srcOrd="0" destOrd="0" presId="urn:microsoft.com/office/officeart/2008/layout/LinedList"/>
    <dgm:cxn modelId="{BE35960D-B6F6-4402-B8B3-E0261BAEEBD2}" type="presOf" srcId="{83741CB9-4E86-4B35-9E33-6CA7ADBFE13F}" destId="{ED0B6D17-D2D5-4B8C-B702-888F78596243}" srcOrd="0" destOrd="0" presId="urn:microsoft.com/office/officeart/2008/layout/LinedList"/>
    <dgm:cxn modelId="{216B1A0F-3A6D-4DBE-BC27-CFFE2A6CE4B0}" srcId="{A93604EE-C74C-4951-B01A-CBFBA251FEDA}" destId="{83741CB9-4E86-4B35-9E33-6CA7ADBFE13F}" srcOrd="1" destOrd="0" parTransId="{6F790E73-F8B7-458B-B6DD-875A1E410111}" sibTransId="{8BF4824C-8573-4225-A064-C7D318B3DC76}"/>
    <dgm:cxn modelId="{8A172550-4C51-48BC-A66A-69D155F6C65F}" type="presParOf" srcId="{8B62E9EE-E179-4BAE-BFD6-04370BD006A7}" destId="{6C052588-69E3-4670-8112-8BA481547231}" srcOrd="0" destOrd="0" presId="urn:microsoft.com/office/officeart/2008/layout/LinedList"/>
    <dgm:cxn modelId="{821F80D0-91E9-4494-A62C-72B20516DEEE}" type="presParOf" srcId="{8B62E9EE-E179-4BAE-BFD6-04370BD006A7}" destId="{6A06399C-8709-4BE2-B18B-CCEF7F710318}" srcOrd="1" destOrd="0" presId="urn:microsoft.com/office/officeart/2008/layout/LinedList"/>
    <dgm:cxn modelId="{ADBA4A7C-B7B7-490D-BCFA-2B012892C316}" type="presParOf" srcId="{6A06399C-8709-4BE2-B18B-CCEF7F710318}" destId="{BBAE32F5-F379-40B9-A26F-F9AE5C7895F9}" srcOrd="0" destOrd="0" presId="urn:microsoft.com/office/officeart/2008/layout/LinedList"/>
    <dgm:cxn modelId="{5E21CAFF-F11D-4F9A-8360-850207501635}" type="presParOf" srcId="{6A06399C-8709-4BE2-B18B-CCEF7F710318}" destId="{B1E5ED6D-F69C-4912-B3EB-CFAD9EFE0E0E}" srcOrd="1" destOrd="0" presId="urn:microsoft.com/office/officeart/2008/layout/LinedList"/>
    <dgm:cxn modelId="{3E62FF59-B0F6-4675-8D98-CA6CADD46F90}" type="presParOf" srcId="{8B62E9EE-E179-4BAE-BFD6-04370BD006A7}" destId="{5F1B2E49-4A82-42CC-8A9C-D4F6B2BA5386}" srcOrd="2" destOrd="0" presId="urn:microsoft.com/office/officeart/2008/layout/LinedList"/>
    <dgm:cxn modelId="{401B9940-7CA5-4DE3-8206-735DD508F816}" type="presParOf" srcId="{8B62E9EE-E179-4BAE-BFD6-04370BD006A7}" destId="{B9B9C5E4-0B27-4C26-8367-F845E1BF4FB6}" srcOrd="3" destOrd="0" presId="urn:microsoft.com/office/officeart/2008/layout/LinedList"/>
    <dgm:cxn modelId="{7507D5E9-B354-475E-93C2-55CD713266D1}" type="presParOf" srcId="{B9B9C5E4-0B27-4C26-8367-F845E1BF4FB6}" destId="{ED0B6D17-D2D5-4B8C-B702-888F78596243}" srcOrd="0" destOrd="0" presId="urn:microsoft.com/office/officeart/2008/layout/LinedList"/>
    <dgm:cxn modelId="{1CFE7A9B-F32B-4766-B5B5-0726704605C7}" type="presParOf" srcId="{B9B9C5E4-0B27-4C26-8367-F845E1BF4FB6}" destId="{9556732E-2B97-4199-A1B9-FC9CCABADAB8}" srcOrd="1" destOrd="0" presId="urn:microsoft.com/office/officeart/2008/layout/LinedList"/>
    <dgm:cxn modelId="{BD818054-2F6D-4AF0-97AF-0943111512A9}" type="presParOf" srcId="{8B62E9EE-E179-4BAE-BFD6-04370BD006A7}" destId="{F17B881E-2622-4264-ADAD-131E55E335C1}" srcOrd="4" destOrd="0" presId="urn:microsoft.com/office/officeart/2008/layout/LinedList"/>
    <dgm:cxn modelId="{BAD4515C-4D71-4462-952D-DBAE078D6637}" type="presParOf" srcId="{8B62E9EE-E179-4BAE-BFD6-04370BD006A7}" destId="{FFBDA51F-10BC-436E-A4D0-FA0556D7F2DA}" srcOrd="5" destOrd="0" presId="urn:microsoft.com/office/officeart/2008/layout/LinedList"/>
    <dgm:cxn modelId="{75FBD2F1-3D16-4767-B4D1-78E1724F203A}" type="presParOf" srcId="{FFBDA51F-10BC-436E-A4D0-FA0556D7F2DA}" destId="{536CD59C-99C1-47E0-8CBE-FDE08624511A}" srcOrd="0" destOrd="0" presId="urn:microsoft.com/office/officeart/2008/layout/LinedList"/>
    <dgm:cxn modelId="{70A7990B-B5A7-4D76-93D1-0D5208DAF0CE}" type="presParOf" srcId="{FFBDA51F-10BC-436E-A4D0-FA0556D7F2DA}" destId="{6B0A43CD-B8E0-4C24-8350-4324DB4F5C09}" srcOrd="1" destOrd="0" presId="urn:microsoft.com/office/officeart/2008/layout/LinedList"/>
    <dgm:cxn modelId="{D27D1A20-55AF-45BF-AB04-FF64986DA731}" type="presParOf" srcId="{8B62E9EE-E179-4BAE-BFD6-04370BD006A7}" destId="{A6E8625C-11F0-4BA8-B6DA-9ADEB3211D18}" srcOrd="6" destOrd="0" presId="urn:microsoft.com/office/officeart/2008/layout/LinedList"/>
    <dgm:cxn modelId="{C1E9FFDB-CAF7-47C7-8DC1-1716BC9E1B85}" type="presParOf" srcId="{8B62E9EE-E179-4BAE-BFD6-04370BD006A7}" destId="{5DA38F5B-2C62-49EA-8E8C-5F4F62D79646}" srcOrd="7" destOrd="0" presId="urn:microsoft.com/office/officeart/2008/layout/LinedList"/>
    <dgm:cxn modelId="{432EF917-0677-44C9-B63A-4434CCF18283}" type="presParOf" srcId="{5DA38F5B-2C62-49EA-8E8C-5F4F62D79646}" destId="{833F5A34-0803-469E-A93F-4CFBB6262037}" srcOrd="0" destOrd="0" presId="urn:microsoft.com/office/officeart/2008/layout/LinedList"/>
    <dgm:cxn modelId="{1027CD11-07CB-4BFF-8430-CD90F6F9C114}" type="presParOf" srcId="{5DA38F5B-2C62-49EA-8E8C-5F4F62D79646}" destId="{5064E8C2-A719-4074-A6BA-B11DE7168A6C}" srcOrd="1" destOrd="0" presId="urn:microsoft.com/office/officeart/2008/layout/LinedList"/>
    <dgm:cxn modelId="{25BEB44D-2A1E-44A3-9B26-8A32FFE82C4B}" type="presParOf" srcId="{8B62E9EE-E179-4BAE-BFD6-04370BD006A7}" destId="{FF1FF475-3CD3-4CC6-8A85-E072E8396548}" srcOrd="8" destOrd="0" presId="urn:microsoft.com/office/officeart/2008/layout/LinedList"/>
    <dgm:cxn modelId="{5AA04C3C-EB5B-4419-9DE6-DA303ACCFB3B}" type="presParOf" srcId="{8B62E9EE-E179-4BAE-BFD6-04370BD006A7}" destId="{A0C00D67-DE57-4FD8-ABFA-C154258C7F34}" srcOrd="9" destOrd="0" presId="urn:microsoft.com/office/officeart/2008/layout/LinedList"/>
    <dgm:cxn modelId="{B817EE6F-261A-46BB-8B44-DD46BED0B2AB}" type="presParOf" srcId="{A0C00D67-DE57-4FD8-ABFA-C154258C7F34}" destId="{C92FCECE-E466-4059-AC68-4E3DA73AA602}" srcOrd="0" destOrd="0" presId="urn:microsoft.com/office/officeart/2008/layout/LinedList"/>
    <dgm:cxn modelId="{6613ADB6-3E5D-4E63-A7BB-41C7EEB51D5B}" type="presParOf" srcId="{A0C00D67-DE57-4FD8-ABFA-C154258C7F34}" destId="{EE9F9605-D7F9-4437-B5A0-65C10E1FD35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ED37F-7775-477B-8DCF-CB7A56DCABDA}">
      <dsp:nvSpPr>
        <dsp:cNvPr id="0" name=""/>
        <dsp:cNvSpPr/>
      </dsp:nvSpPr>
      <dsp:spPr>
        <a:xfrm>
          <a:off x="225103" y="-69326"/>
          <a:ext cx="4959992" cy="4959992"/>
        </a:xfrm>
        <a:prstGeom prst="circularArrow">
          <a:avLst>
            <a:gd name="adj1" fmla="val 5544"/>
            <a:gd name="adj2" fmla="val 330680"/>
            <a:gd name="adj3" fmla="val 14885117"/>
            <a:gd name="adj4" fmla="val 16741428"/>
            <a:gd name="adj5" fmla="val 5757"/>
          </a:avLst>
        </a:prstGeom>
        <a:solidFill>
          <a:schemeClr val="accent1">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4727A69A-AA07-43B0-ADA7-CF107DB03089}">
      <dsp:nvSpPr>
        <dsp:cNvPr id="0" name=""/>
        <dsp:cNvSpPr/>
      </dsp:nvSpPr>
      <dsp:spPr>
        <a:xfrm>
          <a:off x="2138455" y="1842"/>
          <a:ext cx="1133288" cy="56664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New Hire Policies Acknowledgements</a:t>
          </a:r>
        </a:p>
      </dsp:txBody>
      <dsp:txXfrm>
        <a:off x="2166116" y="29503"/>
        <a:ext cx="1077966" cy="511322"/>
      </dsp:txXfrm>
    </dsp:sp>
    <dsp:sp modelId="{63BC4B6E-CF15-4E3E-97B5-CD2D55B813CC}">
      <dsp:nvSpPr>
        <dsp:cNvPr id="0" name=""/>
        <dsp:cNvSpPr/>
      </dsp:nvSpPr>
      <dsp:spPr>
        <a:xfrm>
          <a:off x="3381700" y="405797"/>
          <a:ext cx="1133288" cy="56664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Retirement Paperwork</a:t>
          </a:r>
        </a:p>
      </dsp:txBody>
      <dsp:txXfrm>
        <a:off x="3409361" y="433458"/>
        <a:ext cx="1077966" cy="511322"/>
      </dsp:txXfrm>
    </dsp:sp>
    <dsp:sp modelId="{52212C78-4DAD-4B4C-AD07-AD2291EFAA69}">
      <dsp:nvSpPr>
        <dsp:cNvPr id="0" name=""/>
        <dsp:cNvSpPr/>
      </dsp:nvSpPr>
      <dsp:spPr>
        <a:xfrm>
          <a:off x="4150068" y="1463364"/>
          <a:ext cx="1133288" cy="56664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Update Photo (Optional)</a:t>
          </a:r>
        </a:p>
      </dsp:txBody>
      <dsp:txXfrm>
        <a:off x="4177729" y="1491025"/>
        <a:ext cx="1077966" cy="511322"/>
      </dsp:txXfrm>
    </dsp:sp>
    <dsp:sp modelId="{959C8420-5895-440B-9072-C5C37A14A6EB}">
      <dsp:nvSpPr>
        <dsp:cNvPr id="0" name=""/>
        <dsp:cNvSpPr/>
      </dsp:nvSpPr>
      <dsp:spPr>
        <a:xfrm>
          <a:off x="4150068" y="2770590"/>
          <a:ext cx="1133288" cy="56664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Update Education (Upload transcripts)</a:t>
          </a:r>
        </a:p>
      </dsp:txBody>
      <dsp:txXfrm>
        <a:off x="4177729" y="2798251"/>
        <a:ext cx="1077966" cy="511322"/>
      </dsp:txXfrm>
    </dsp:sp>
    <dsp:sp modelId="{F8ADB8E7-EE05-446A-A2D8-CB7E10FA315F}">
      <dsp:nvSpPr>
        <dsp:cNvPr id="0" name=""/>
        <dsp:cNvSpPr/>
      </dsp:nvSpPr>
      <dsp:spPr>
        <a:xfrm>
          <a:off x="3381700" y="3828158"/>
          <a:ext cx="1133288" cy="56664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Payroll Documents</a:t>
          </a:r>
        </a:p>
      </dsp:txBody>
      <dsp:txXfrm>
        <a:off x="3409361" y="3855819"/>
        <a:ext cx="1077966" cy="511322"/>
      </dsp:txXfrm>
    </dsp:sp>
    <dsp:sp modelId="{32965903-A411-4879-A803-06DB3EB6237E}">
      <dsp:nvSpPr>
        <dsp:cNvPr id="0" name=""/>
        <dsp:cNvSpPr/>
      </dsp:nvSpPr>
      <dsp:spPr>
        <a:xfrm>
          <a:off x="2138455" y="4232113"/>
          <a:ext cx="1133288" cy="56664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Update Emergency Contacts</a:t>
          </a:r>
        </a:p>
      </dsp:txBody>
      <dsp:txXfrm>
        <a:off x="2166116" y="4259774"/>
        <a:ext cx="1077966" cy="511322"/>
      </dsp:txXfrm>
    </dsp:sp>
    <dsp:sp modelId="{2C4D152B-FBD4-41EF-80B3-6622B8509EFF}">
      <dsp:nvSpPr>
        <dsp:cNvPr id="0" name=""/>
        <dsp:cNvSpPr/>
      </dsp:nvSpPr>
      <dsp:spPr>
        <a:xfrm>
          <a:off x="895210" y="3828158"/>
          <a:ext cx="1133288" cy="56664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Voluntary Disability </a:t>
          </a:r>
        </a:p>
      </dsp:txBody>
      <dsp:txXfrm>
        <a:off x="922871" y="3855819"/>
        <a:ext cx="1077966" cy="511322"/>
      </dsp:txXfrm>
    </dsp:sp>
    <dsp:sp modelId="{6DAB1C9D-CC83-43D4-8240-40EEB5DEB47A}">
      <dsp:nvSpPr>
        <dsp:cNvPr id="0" name=""/>
        <dsp:cNvSpPr/>
      </dsp:nvSpPr>
      <dsp:spPr>
        <a:xfrm>
          <a:off x="126842" y="2770590"/>
          <a:ext cx="1133288" cy="56664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Veterans Status</a:t>
          </a:r>
        </a:p>
      </dsp:txBody>
      <dsp:txXfrm>
        <a:off x="154503" y="2798251"/>
        <a:ext cx="1077966" cy="511322"/>
      </dsp:txXfrm>
    </dsp:sp>
    <dsp:sp modelId="{EC98A7B8-45F5-483B-B315-53A18E080D53}">
      <dsp:nvSpPr>
        <dsp:cNvPr id="0" name=""/>
        <dsp:cNvSpPr/>
      </dsp:nvSpPr>
      <dsp:spPr>
        <a:xfrm>
          <a:off x="126842" y="1463364"/>
          <a:ext cx="1133288" cy="56664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Form I-9</a:t>
          </a:r>
        </a:p>
      </dsp:txBody>
      <dsp:txXfrm>
        <a:off x="154503" y="1491025"/>
        <a:ext cx="1077966" cy="511322"/>
      </dsp:txXfrm>
    </dsp:sp>
    <dsp:sp modelId="{106CF2A8-CD54-4D87-8A41-84CBD1CE40C8}">
      <dsp:nvSpPr>
        <dsp:cNvPr id="0" name=""/>
        <dsp:cNvSpPr/>
      </dsp:nvSpPr>
      <dsp:spPr>
        <a:xfrm>
          <a:off x="895210" y="405797"/>
          <a:ext cx="1133288" cy="56664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MD New Hire Registry</a:t>
          </a:r>
        </a:p>
      </dsp:txBody>
      <dsp:txXfrm>
        <a:off x="922871" y="433458"/>
        <a:ext cx="1077966" cy="511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52588-69E3-4670-8112-8BA481547231}">
      <dsp:nvSpPr>
        <dsp:cNvPr id="0" name=""/>
        <dsp:cNvSpPr/>
      </dsp:nvSpPr>
      <dsp:spPr>
        <a:xfrm>
          <a:off x="0" y="1197"/>
          <a:ext cx="487680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E32F5-F379-40B9-A26F-F9AE5C7895F9}">
      <dsp:nvSpPr>
        <dsp:cNvPr id="0" name=""/>
        <dsp:cNvSpPr/>
      </dsp:nvSpPr>
      <dsp:spPr>
        <a:xfrm>
          <a:off x="0" y="1197"/>
          <a:ext cx="4876801" cy="80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t>Excellence </a:t>
          </a:r>
          <a:r>
            <a:rPr lang="en-US" sz="1200" b="0" kern="1200" dirty="0"/>
            <a:t>BSU expects students, faculty, staff, and administrators to demonstrate outstanding performance levels by fostering a stimulating learning and work environment.</a:t>
          </a:r>
          <a:endParaRPr lang="en-US" sz="1400" b="0" kern="1200" dirty="0"/>
        </a:p>
      </dsp:txBody>
      <dsp:txXfrm>
        <a:off x="0" y="1197"/>
        <a:ext cx="4876801" cy="802492"/>
      </dsp:txXfrm>
    </dsp:sp>
    <dsp:sp modelId="{5F1B2E49-4A82-42CC-8A9C-D4F6B2BA5386}">
      <dsp:nvSpPr>
        <dsp:cNvPr id="0" name=""/>
        <dsp:cNvSpPr/>
      </dsp:nvSpPr>
      <dsp:spPr>
        <a:xfrm>
          <a:off x="0" y="803690"/>
          <a:ext cx="487680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0B6D17-D2D5-4B8C-B702-888F78596243}">
      <dsp:nvSpPr>
        <dsp:cNvPr id="0" name=""/>
        <dsp:cNvSpPr/>
      </dsp:nvSpPr>
      <dsp:spPr>
        <a:xfrm>
          <a:off x="0" y="803690"/>
          <a:ext cx="4872038" cy="840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t>Inclusivity </a:t>
          </a:r>
          <a:r>
            <a:rPr lang="en-US" sz="1200" kern="1200" dirty="0"/>
            <a:t>BSU is intentional about creating a community that encourages involvement, respect, and connection among students, faculty, staff, and administrators regardless of differences of race, gender, ethnicity, national origin, culture, sexual orientation, religion, age, and </a:t>
          </a:r>
          <a:r>
            <a:rPr lang="en-US" sz="1200" kern="1200"/>
            <a:t>disability.</a:t>
          </a:r>
        </a:p>
        <a:p>
          <a:pPr lvl="0" algn="l" defTabSz="622300">
            <a:lnSpc>
              <a:spcPct val="90000"/>
            </a:lnSpc>
            <a:spcBef>
              <a:spcPct val="0"/>
            </a:spcBef>
            <a:spcAft>
              <a:spcPct val="35000"/>
            </a:spcAft>
          </a:pPr>
          <a:endParaRPr lang="en-US" sz="1200" kern="1200"/>
        </a:p>
        <a:p>
          <a:pPr lvl="0" algn="l" defTabSz="622300">
            <a:lnSpc>
              <a:spcPct val="90000"/>
            </a:lnSpc>
            <a:spcBef>
              <a:spcPct val="0"/>
            </a:spcBef>
            <a:spcAft>
              <a:spcPct val="35000"/>
            </a:spcAft>
          </a:pPr>
          <a:endParaRPr lang="en-US" sz="1100" kern="1200" dirty="0"/>
        </a:p>
      </dsp:txBody>
      <dsp:txXfrm>
        <a:off x="0" y="803690"/>
        <a:ext cx="4872038" cy="840667"/>
      </dsp:txXfrm>
    </dsp:sp>
    <dsp:sp modelId="{F17B881E-2622-4264-ADAD-131E55E335C1}">
      <dsp:nvSpPr>
        <dsp:cNvPr id="0" name=""/>
        <dsp:cNvSpPr/>
      </dsp:nvSpPr>
      <dsp:spPr>
        <a:xfrm>
          <a:off x="0" y="1644357"/>
          <a:ext cx="487680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CD59C-99C1-47E0-8CBE-FDE08624511A}">
      <dsp:nvSpPr>
        <dsp:cNvPr id="0" name=""/>
        <dsp:cNvSpPr/>
      </dsp:nvSpPr>
      <dsp:spPr>
        <a:xfrm>
          <a:off x="0" y="1644357"/>
          <a:ext cx="4876801" cy="80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t>Integrity</a:t>
          </a:r>
          <a:r>
            <a:rPr lang="en-US" sz="1200" b="1" kern="1200" dirty="0"/>
            <a:t>  </a:t>
          </a:r>
          <a:r>
            <a:rPr lang="en-US" sz="1200" kern="1200" dirty="0"/>
            <a:t>BSU students, faculty, staff and administrators demonstrate high ethical standards in their interactions with one another and the larger community.</a:t>
          </a:r>
        </a:p>
      </dsp:txBody>
      <dsp:txXfrm>
        <a:off x="0" y="1644357"/>
        <a:ext cx="4876801" cy="802492"/>
      </dsp:txXfrm>
    </dsp:sp>
    <dsp:sp modelId="{A6E8625C-11F0-4BA8-B6DA-9ADEB3211D18}">
      <dsp:nvSpPr>
        <dsp:cNvPr id="0" name=""/>
        <dsp:cNvSpPr/>
      </dsp:nvSpPr>
      <dsp:spPr>
        <a:xfrm>
          <a:off x="0" y="2446850"/>
          <a:ext cx="487680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F5A34-0803-469E-A93F-4CFBB6262037}">
      <dsp:nvSpPr>
        <dsp:cNvPr id="0" name=""/>
        <dsp:cNvSpPr/>
      </dsp:nvSpPr>
      <dsp:spPr>
        <a:xfrm>
          <a:off x="0" y="2446850"/>
          <a:ext cx="4876801" cy="80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t>Accountability </a:t>
          </a:r>
          <a:r>
            <a:rPr lang="en-US" sz="1200" b="1" kern="1200" dirty="0"/>
            <a:t> </a:t>
          </a:r>
          <a:r>
            <a:rPr lang="en-US" sz="1200" kern="1200" dirty="0"/>
            <a:t>BSU expects each member of the University community to be responsible and accountable for the outcomes of their efforts and actions.</a:t>
          </a:r>
        </a:p>
      </dsp:txBody>
      <dsp:txXfrm>
        <a:off x="0" y="2446850"/>
        <a:ext cx="4876801" cy="802492"/>
      </dsp:txXfrm>
    </dsp:sp>
    <dsp:sp modelId="{FF1FF475-3CD3-4CC6-8A85-E072E8396548}">
      <dsp:nvSpPr>
        <dsp:cNvPr id="0" name=""/>
        <dsp:cNvSpPr/>
      </dsp:nvSpPr>
      <dsp:spPr>
        <a:xfrm>
          <a:off x="0" y="3249342"/>
          <a:ext cx="487680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FCECE-E466-4059-AC68-4E3DA73AA602}">
      <dsp:nvSpPr>
        <dsp:cNvPr id="0" name=""/>
        <dsp:cNvSpPr/>
      </dsp:nvSpPr>
      <dsp:spPr>
        <a:xfrm>
          <a:off x="0" y="3249342"/>
          <a:ext cx="4876801" cy="80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t>Innovation</a:t>
          </a:r>
          <a:r>
            <a:rPr lang="en-US" sz="1200" b="1" kern="1200" dirty="0"/>
            <a:t> </a:t>
          </a:r>
          <a:r>
            <a:rPr lang="en-US" sz="1200" kern="1200" dirty="0"/>
            <a:t>BSU aspires to infuse innovative practices into academic and administrative functions by encouraging students, faculty, staff, and administrators to utilize best practices and pursue new opportunities.</a:t>
          </a:r>
        </a:p>
      </dsp:txBody>
      <dsp:txXfrm>
        <a:off x="0" y="3249342"/>
        <a:ext cx="4876801" cy="80249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205" tIns="48603" rIns="97205" bIns="48603" rtlCol="0"/>
          <a:lstStyle>
            <a:lvl1pPr algn="l">
              <a:defRPr sz="1300"/>
            </a:lvl1pPr>
          </a:lstStyle>
          <a:p>
            <a:endParaRPr lang="en-US"/>
          </a:p>
        </p:txBody>
      </p:sp>
      <p:sp>
        <p:nvSpPr>
          <p:cNvPr id="3" name="Date Placeholder 2"/>
          <p:cNvSpPr>
            <a:spLocks noGrp="1"/>
          </p:cNvSpPr>
          <p:nvPr>
            <p:ph type="dt" sz="quarter" idx="1"/>
          </p:nvPr>
        </p:nvSpPr>
        <p:spPr>
          <a:xfrm>
            <a:off x="4143589" y="0"/>
            <a:ext cx="3169920" cy="480060"/>
          </a:xfrm>
          <a:prstGeom prst="rect">
            <a:avLst/>
          </a:prstGeom>
        </p:spPr>
        <p:txBody>
          <a:bodyPr vert="horz" lIns="97205" tIns="48603" rIns="97205" bIns="48603" rtlCol="0"/>
          <a:lstStyle>
            <a:lvl1pPr algn="r">
              <a:defRPr sz="1300"/>
            </a:lvl1pPr>
          </a:lstStyle>
          <a:p>
            <a:fld id="{B49FD662-2A65-492E-AC90-8CFED5B65117}" type="datetimeFigureOut">
              <a:rPr lang="en-US" smtClean="0"/>
              <a:pPr/>
              <a:t>7/8/2024</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7205" tIns="48603" rIns="97205" bIns="48603" rtlCol="0" anchor="b"/>
          <a:lstStyle>
            <a:lvl1pPr algn="l">
              <a:defRPr sz="1300"/>
            </a:lvl1pPr>
          </a:lstStyle>
          <a:p>
            <a:endParaRPr lang="en-US"/>
          </a:p>
        </p:txBody>
      </p:sp>
      <p:sp>
        <p:nvSpPr>
          <p:cNvPr id="5" name="Slide Number Placeholder 4"/>
          <p:cNvSpPr>
            <a:spLocks noGrp="1"/>
          </p:cNvSpPr>
          <p:nvPr>
            <p:ph type="sldNum" sz="quarter" idx="3"/>
          </p:nvPr>
        </p:nvSpPr>
        <p:spPr>
          <a:xfrm>
            <a:off x="4143589" y="9119473"/>
            <a:ext cx="3169920" cy="480060"/>
          </a:xfrm>
          <a:prstGeom prst="rect">
            <a:avLst/>
          </a:prstGeom>
        </p:spPr>
        <p:txBody>
          <a:bodyPr vert="horz" lIns="97205" tIns="48603" rIns="97205" bIns="48603" rtlCol="0" anchor="b"/>
          <a:lstStyle>
            <a:lvl1pPr algn="r">
              <a:defRPr sz="1300"/>
            </a:lvl1pPr>
          </a:lstStyle>
          <a:p>
            <a:fld id="{6493866E-735C-42A4-9AAE-17C10E5AA776}" type="slidenum">
              <a:rPr lang="en-US" smtClean="0"/>
              <a:pPr/>
              <a:t>‹#›</a:t>
            </a:fld>
            <a:endParaRPr lang="en-US"/>
          </a:p>
        </p:txBody>
      </p:sp>
    </p:spTree>
    <p:extLst>
      <p:ext uri="{BB962C8B-B14F-4D97-AF65-F5344CB8AC3E}">
        <p14:creationId xmlns:p14="http://schemas.microsoft.com/office/powerpoint/2010/main" val="4185378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205" tIns="48603" rIns="97205" bIns="48603" rtlCol="0"/>
          <a:lstStyle>
            <a:lvl1pPr algn="l">
              <a:defRPr sz="1300"/>
            </a:lvl1pPr>
          </a:lstStyle>
          <a:p>
            <a:endParaRPr lang="en-US"/>
          </a:p>
        </p:txBody>
      </p:sp>
      <p:sp>
        <p:nvSpPr>
          <p:cNvPr id="3" name="Date Placeholder 2"/>
          <p:cNvSpPr>
            <a:spLocks noGrp="1"/>
          </p:cNvSpPr>
          <p:nvPr>
            <p:ph type="dt" idx="1"/>
          </p:nvPr>
        </p:nvSpPr>
        <p:spPr>
          <a:xfrm>
            <a:off x="4143589" y="0"/>
            <a:ext cx="3169920" cy="480060"/>
          </a:xfrm>
          <a:prstGeom prst="rect">
            <a:avLst/>
          </a:prstGeom>
        </p:spPr>
        <p:txBody>
          <a:bodyPr vert="horz" lIns="97205" tIns="48603" rIns="97205" bIns="48603" rtlCol="0"/>
          <a:lstStyle>
            <a:lvl1pPr algn="r">
              <a:defRPr sz="1300"/>
            </a:lvl1pPr>
          </a:lstStyle>
          <a:p>
            <a:fld id="{8F1DEDAB-86EA-4935-BA8B-F15B77BA5215}" type="datetimeFigureOut">
              <a:rPr lang="en-US" smtClean="0"/>
              <a:pPr/>
              <a:t>7/8/2024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205" tIns="48603" rIns="97205" bIns="48603"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205" tIns="48603" rIns="97205" bIns="48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7205" tIns="48603" rIns="97205" bIns="48603"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7205" tIns="48603" rIns="97205" bIns="48603" rtlCol="0" anchor="b"/>
          <a:lstStyle>
            <a:lvl1pPr algn="r">
              <a:defRPr sz="1300"/>
            </a:lvl1pPr>
          </a:lstStyle>
          <a:p>
            <a:fld id="{D7202D6D-DC77-4F55-9268-7E1E9B15840B}" type="slidenum">
              <a:rPr lang="en-US" smtClean="0"/>
              <a:pPr/>
              <a:t>‹#›</a:t>
            </a:fld>
            <a:endParaRPr lang="en-US"/>
          </a:p>
        </p:txBody>
      </p:sp>
    </p:spTree>
    <p:extLst>
      <p:ext uri="{BB962C8B-B14F-4D97-AF65-F5344CB8AC3E}">
        <p14:creationId xmlns:p14="http://schemas.microsoft.com/office/powerpoint/2010/main" val="1903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bulldogcard@bowiestate.edu"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202D6D-DC77-4F55-9268-7E1E9B15840B}" type="slidenum">
              <a:rPr lang="en-US" smtClean="0"/>
              <a:pPr/>
              <a:t>1</a:t>
            </a:fld>
            <a:endParaRPr lang="en-US"/>
          </a:p>
        </p:txBody>
      </p:sp>
    </p:spTree>
    <p:extLst>
      <p:ext uri="{BB962C8B-B14F-4D97-AF65-F5344CB8AC3E}">
        <p14:creationId xmlns:p14="http://schemas.microsoft.com/office/powerpoint/2010/main" val="244892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State offers several comprehensive medical plan options—all designed to reduce your out-of-pocket cost for most medically necessary services and promote wellness. </a:t>
            </a:r>
          </a:p>
          <a:p>
            <a:endParaRPr lang="en-US" b="1" dirty="0"/>
          </a:p>
          <a:p>
            <a:r>
              <a:rPr lang="en-US" b="1" dirty="0"/>
              <a:t>Choosing a Medical Plan</a:t>
            </a:r>
          </a:p>
          <a:p>
            <a:r>
              <a:rPr lang="en-US" dirty="0"/>
              <a:t>You have</a:t>
            </a:r>
            <a:r>
              <a:rPr lang="en-US" b="1" dirty="0"/>
              <a:t> five </a:t>
            </a:r>
            <a:r>
              <a:rPr lang="en-US" dirty="0"/>
              <a:t>medical plans from which to choose:</a:t>
            </a:r>
            <a:br>
              <a:rPr lang="en-US" dirty="0"/>
            </a:br>
            <a:endParaRPr lang="en-US" dirty="0"/>
          </a:p>
          <a:p>
            <a:r>
              <a:rPr lang="en-US" dirty="0"/>
              <a:t>Two PPO options:</a:t>
            </a:r>
          </a:p>
          <a:p>
            <a:r>
              <a:rPr lang="en-US" dirty="0"/>
              <a:t>• CareFirst BlueCross BlueShield PPO</a:t>
            </a:r>
          </a:p>
          <a:p>
            <a:r>
              <a:rPr lang="en-US" dirty="0"/>
              <a:t>• United Healthcare PPO</a:t>
            </a:r>
            <a:br>
              <a:rPr lang="en-US" dirty="0"/>
            </a:br>
            <a:endParaRPr lang="en-US" dirty="0"/>
          </a:p>
          <a:p>
            <a:r>
              <a:rPr lang="en-US" dirty="0"/>
              <a:t>Two EPO options:</a:t>
            </a:r>
          </a:p>
          <a:p>
            <a:r>
              <a:rPr lang="en-US" dirty="0"/>
              <a:t>• CareFirst BlueCross BlueShield EPO</a:t>
            </a:r>
          </a:p>
          <a:p>
            <a:r>
              <a:rPr lang="en-US" dirty="0"/>
              <a:t>• United Healthcare EPO</a:t>
            </a:r>
            <a:br>
              <a:rPr lang="en-US" dirty="0"/>
            </a:br>
            <a:endParaRPr lang="en-US" dirty="0"/>
          </a:p>
          <a:p>
            <a:r>
              <a:rPr lang="en-US" dirty="0"/>
              <a:t>One IHM option:</a:t>
            </a:r>
          </a:p>
          <a:p>
            <a:r>
              <a:rPr lang="en-US" dirty="0"/>
              <a:t>• Kaiser Permanente IHM</a:t>
            </a:r>
          </a:p>
          <a:p>
            <a:endParaRPr lang="en-US" b="1" dirty="0"/>
          </a:p>
          <a:p>
            <a:r>
              <a:rPr lang="en-US" b="1" dirty="0"/>
              <a:t>Please note that prescription coverage must be elected separately. While each plan has a different provider network, all cover the same services.</a:t>
            </a:r>
          </a:p>
          <a:p>
            <a:endParaRPr lang="en-US" dirty="0"/>
          </a:p>
          <a:p>
            <a:r>
              <a:rPr lang="en-US" dirty="0"/>
              <a:t>-UHC</a:t>
            </a:r>
            <a:r>
              <a:rPr lang="en-US" baseline="0" dirty="0"/>
              <a:t> and BCBS are both under the PPO and EPO plans.</a:t>
            </a:r>
          </a:p>
          <a:p>
            <a:r>
              <a:rPr lang="en-US" baseline="0" dirty="0"/>
              <a:t>-IHM plan is Kaiser</a:t>
            </a: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13</a:t>
            </a:fld>
            <a:endParaRPr lang="en-US"/>
          </a:p>
        </p:txBody>
      </p:sp>
    </p:spTree>
    <p:extLst>
      <p:ext uri="{BB962C8B-B14F-4D97-AF65-F5344CB8AC3E}">
        <p14:creationId xmlns:p14="http://schemas.microsoft.com/office/powerpoint/2010/main" val="166403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60997">
              <a:defRPr/>
            </a:pPr>
            <a:r>
              <a:rPr lang="en-US" dirty="0"/>
              <a:t>-</a:t>
            </a:r>
            <a:r>
              <a:rPr lang="en-US" b="1" dirty="0"/>
              <a:t>Preferred Provider Organization (PPO) Plans</a:t>
            </a:r>
            <a:r>
              <a:rPr lang="en-US" dirty="0"/>
              <a:t>: It’s a flexible plan that allows you to go in and out of your network without referrals. </a:t>
            </a:r>
          </a:p>
          <a:p>
            <a:pPr defTabSz="960997">
              <a:defRPr/>
            </a:pPr>
            <a:r>
              <a:rPr lang="en-US" dirty="0"/>
              <a:t>-</a:t>
            </a:r>
            <a:r>
              <a:rPr lang="en-US" b="1" dirty="0"/>
              <a:t>Exclusive Provider Organization (EPO) Plans</a:t>
            </a:r>
            <a:r>
              <a:rPr lang="en-US" dirty="0"/>
              <a:t>: Healthcare providers who participate in the plan and it costs significantly less.</a:t>
            </a:r>
          </a:p>
          <a:p>
            <a:pPr defTabSz="960997">
              <a:defRPr/>
            </a:pPr>
            <a:r>
              <a:rPr lang="en-US" dirty="0"/>
              <a:t>-</a:t>
            </a:r>
            <a:r>
              <a:rPr lang="en-US" b="1" dirty="0"/>
              <a:t>Integrated Health Model (IHM) Plan</a:t>
            </a:r>
            <a:r>
              <a:rPr lang="en-US" dirty="0"/>
              <a:t>: Healthcare providers work together. There’s a smooth transition from primary care to specialty care.</a:t>
            </a:r>
          </a:p>
          <a:p>
            <a:pPr defTabSz="960997">
              <a:defRPr/>
            </a:pPr>
            <a:endParaRPr lang="en-US" dirty="0"/>
          </a:p>
          <a:p>
            <a:pPr defTabSz="960997">
              <a:defRPr/>
            </a:pPr>
            <a:r>
              <a:rPr lang="en-US" b="0" i="0" dirty="0">
                <a:solidFill>
                  <a:srgbClr val="111111"/>
                </a:solidFill>
                <a:effectLst/>
                <a:latin typeface="Roboto" panose="02000000000000000000" pitchFamily="2" charset="0"/>
              </a:rPr>
              <a:t>PPO, HMO, and EPO are words used to define various </a:t>
            </a:r>
            <a:r>
              <a:rPr lang="en-US" b="1" i="0" dirty="0">
                <a:solidFill>
                  <a:srgbClr val="111111"/>
                </a:solidFill>
                <a:effectLst/>
                <a:latin typeface="Roboto" panose="02000000000000000000" pitchFamily="2" charset="0"/>
              </a:rPr>
              <a:t>health insurance plans</a:t>
            </a:r>
            <a:r>
              <a:rPr lang="en-US" b="0" i="0" dirty="0">
                <a:solidFill>
                  <a:srgbClr val="111111"/>
                </a:solidFill>
                <a:effectLst/>
                <a:latin typeface="Roboto" panose="02000000000000000000" pitchFamily="2" charset="0"/>
              </a:rPr>
              <a:t> that govern how medical services are reimbursed and compensated in medical billing and coding.</a:t>
            </a:r>
            <a:endParaRPr lang="en-US" dirty="0"/>
          </a:p>
          <a:p>
            <a:endParaRPr lang="en-US" b="1" dirty="0"/>
          </a:p>
          <a:p>
            <a:r>
              <a:rPr lang="en-US" b="1" dirty="0"/>
              <a:t>Preferred Provider Organization (PPO) Plan</a:t>
            </a:r>
            <a:br>
              <a:rPr lang="en-US" b="1" dirty="0"/>
            </a:br>
            <a:endParaRPr lang="en-US" b="1" dirty="0"/>
          </a:p>
          <a:p>
            <a:r>
              <a:rPr lang="en-US" dirty="0"/>
              <a:t>With a PPO plan, you can see any doctor you want, whenever you want. However, the PPO plan has a national network of doctors, hospitals and other healthcare providers that you are encouraged to use. </a:t>
            </a:r>
          </a:p>
          <a:p>
            <a:pPr marL="180187" indent="-180187">
              <a:buFont typeface="Arial" panose="020B0604020202020204" pitchFamily="34" charset="0"/>
              <a:buChar char="•"/>
            </a:pPr>
            <a:r>
              <a:rPr lang="en-US" dirty="0"/>
              <a:t>These “in-network” providers have contracts with the PPO plan and have agreed to accept certain fees for their services. Because their fees are lower, the plan saves money and so do you. You pay more for care if you use out-of-network providers.</a:t>
            </a:r>
          </a:p>
          <a:p>
            <a:endParaRPr lang="en-US" dirty="0"/>
          </a:p>
          <a:p>
            <a:pPr marL="180187" indent="-180187">
              <a:buFont typeface="Arial" panose="020B0604020202020204" pitchFamily="34" charset="0"/>
              <a:buChar char="•"/>
            </a:pPr>
            <a:r>
              <a:rPr lang="en-US" dirty="0"/>
              <a:t>PPO plans are available through </a:t>
            </a:r>
            <a:r>
              <a:rPr lang="en-US" dirty="0" err="1"/>
              <a:t>Carefirst</a:t>
            </a:r>
            <a:r>
              <a:rPr lang="en-US" dirty="0"/>
              <a:t> BlueCross BlueShield and United Healthcare. Both cover the same services, treatments and products. However, the cost of coverage and the provider networks are different. (See the charts in the Health Benefits Guide)  to compare these two plans.</a:t>
            </a:r>
          </a:p>
          <a:p>
            <a:r>
              <a:rPr lang="en-US" b="1" dirty="0"/>
              <a:t/>
            </a:r>
            <a:br>
              <a:rPr lang="en-US" b="1" dirty="0"/>
            </a:br>
            <a:r>
              <a:rPr lang="en-US" b="1" dirty="0"/>
              <a:t/>
            </a:r>
            <a:br>
              <a:rPr lang="en-US" b="1" dirty="0"/>
            </a:br>
            <a:r>
              <a:rPr lang="en-US" b="1" dirty="0"/>
              <a:t>Exclusive Provider Organization (EPO) Plan</a:t>
            </a:r>
          </a:p>
          <a:p>
            <a:r>
              <a:rPr lang="en-US" dirty="0"/>
              <a:t>With an EPO plan, the Plan pays benefits only when you see an in-network provider (except in an</a:t>
            </a:r>
          </a:p>
          <a:p>
            <a:r>
              <a:rPr lang="en-US" dirty="0"/>
              <a:t>emergency) within a national network. However, your out of pocket costs are lower. An EPO plan only</a:t>
            </a:r>
          </a:p>
          <a:p>
            <a:r>
              <a:rPr lang="en-US" dirty="0"/>
              <a:t>covers eligible services from providers and facilities that are contracted in the EPO plan network.</a:t>
            </a:r>
          </a:p>
          <a:p>
            <a:r>
              <a:rPr lang="en-US" dirty="0"/>
              <a:t>EPO plans are available through </a:t>
            </a:r>
            <a:r>
              <a:rPr lang="en-US" dirty="0" err="1"/>
              <a:t>Carefirst</a:t>
            </a:r>
            <a:r>
              <a:rPr lang="en-US" dirty="0"/>
              <a:t> BlueCross BlueShield and United Healthcare. Both cover the</a:t>
            </a:r>
          </a:p>
          <a:p>
            <a:pPr marL="180187" indent="-180187">
              <a:buFont typeface="Arial" panose="020B0604020202020204" pitchFamily="34" charset="0"/>
              <a:buChar char="•"/>
            </a:pPr>
            <a:r>
              <a:rPr lang="en-US" dirty="0"/>
              <a:t>same services, treatments and supplies, but the cost for coverage and the provider networks are different. (See the charts in the Health Benefits Guide)  to compare these two plans.</a:t>
            </a:r>
          </a:p>
          <a:p>
            <a:r>
              <a:rPr lang="en-US" b="1" dirty="0"/>
              <a:t/>
            </a:r>
            <a:br>
              <a:rPr lang="en-US" b="1" dirty="0"/>
            </a:br>
            <a:r>
              <a:rPr lang="en-US" b="1" dirty="0"/>
              <a:t>Integrated Health Model (IHM) Plan</a:t>
            </a:r>
          </a:p>
          <a:p>
            <a:r>
              <a:rPr lang="en-US" dirty="0"/>
              <a:t>An IHM plan refers to care that allows doctors, hospitals and the plan to work together to coordinate a</a:t>
            </a:r>
          </a:p>
          <a:p>
            <a:r>
              <a:rPr lang="en-US" dirty="0"/>
              <a:t>patient’s care for a total health approach. It allows for a smooth transition from clinic to hospital or from</a:t>
            </a:r>
          </a:p>
          <a:p>
            <a:r>
              <a:rPr lang="en-US" dirty="0"/>
              <a:t>primary care to specialty care. This plan option is available through Kaiser Permanente. If you elect this</a:t>
            </a:r>
          </a:p>
          <a:p>
            <a:r>
              <a:rPr lang="en-US" dirty="0"/>
              <a:t>option, you need to reside in one of the following states; MD, DC, VA, DE, PA or WV and you must visit the</a:t>
            </a:r>
          </a:p>
          <a:p>
            <a:r>
              <a:rPr lang="en-US" dirty="0"/>
              <a:t>providers and facilities that are part of the Kaiser Permanente network in the Baltimore/DC/VA area only</a:t>
            </a:r>
          </a:p>
          <a:p>
            <a:r>
              <a:rPr lang="en-US" dirty="0"/>
              <a:t>for all of your care (except in an emergency). </a:t>
            </a:r>
            <a:r>
              <a:rPr lang="en-US" b="1" dirty="0"/>
              <a:t>This option is only available to our members who are</a:t>
            </a:r>
          </a:p>
          <a:p>
            <a:r>
              <a:rPr lang="en-US" b="1" dirty="0"/>
              <a:t>not Medicare eligible.</a:t>
            </a:r>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14</a:t>
            </a:fld>
            <a:endParaRPr lang="en-US"/>
          </a:p>
        </p:txBody>
      </p:sp>
    </p:spTree>
    <p:extLst>
      <p:ext uri="{BB962C8B-B14F-4D97-AF65-F5344CB8AC3E}">
        <p14:creationId xmlns:p14="http://schemas.microsoft.com/office/powerpoint/2010/main" val="109045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All our plans offer the same coverages:</a:t>
            </a:r>
          </a:p>
          <a:p>
            <a:pPr marL="658259" lvl="1" indent="-179525">
              <a:buFont typeface="Arial" panose="020B0604020202020204" pitchFamily="34" charset="0"/>
              <a:buChar char="•"/>
            </a:pPr>
            <a:r>
              <a:rPr lang="en-US" sz="1300" dirty="0"/>
              <a:t>There is no deductible</a:t>
            </a:r>
          </a:p>
          <a:p>
            <a:pPr marL="658259" lvl="1" indent="-179525">
              <a:buFont typeface="Arial" panose="020B0604020202020204" pitchFamily="34" charset="0"/>
              <a:buChar char="•"/>
            </a:pPr>
            <a:r>
              <a:rPr lang="en-US" sz="1300" dirty="0"/>
              <a:t>Plans cover 90% for all in-patient and out-patient hospitalization cost</a:t>
            </a:r>
          </a:p>
          <a:p>
            <a:pPr marL="658259" lvl="1" indent="-179525">
              <a:buFont typeface="Arial" panose="020B0604020202020204" pitchFamily="34" charset="0"/>
              <a:buChar char="•"/>
            </a:pPr>
            <a:r>
              <a:rPr lang="en-US" sz="1300" dirty="0"/>
              <a:t>There is $1,000 out of pocket maximum per individual and $2,000 per family</a:t>
            </a: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15</a:t>
            </a:fld>
            <a:endParaRPr lang="en-US"/>
          </a:p>
        </p:txBody>
      </p:sp>
    </p:spTree>
    <p:extLst>
      <p:ext uri="{BB962C8B-B14F-4D97-AF65-F5344CB8AC3E}">
        <p14:creationId xmlns:p14="http://schemas.microsoft.com/office/powerpoint/2010/main" val="285977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02D6D-DC77-4F55-9268-7E1E9B15840B}" type="slidenum">
              <a:rPr lang="en-US" smtClean="0"/>
              <a:pPr/>
              <a:t>16</a:t>
            </a:fld>
            <a:endParaRPr lang="en-US"/>
          </a:p>
        </p:txBody>
      </p:sp>
    </p:spTree>
    <p:extLst>
      <p:ext uri="{BB962C8B-B14F-4D97-AF65-F5344CB8AC3E}">
        <p14:creationId xmlns:p14="http://schemas.microsoft.com/office/powerpoint/2010/main" val="30973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02D6D-DC77-4F55-9268-7E1E9B15840B}" type="slidenum">
              <a:rPr lang="en-US" smtClean="0"/>
              <a:pPr/>
              <a:t>17</a:t>
            </a:fld>
            <a:endParaRPr lang="en-US"/>
          </a:p>
        </p:txBody>
      </p:sp>
    </p:spTree>
    <p:extLst>
      <p:ext uri="{BB962C8B-B14F-4D97-AF65-F5344CB8AC3E}">
        <p14:creationId xmlns:p14="http://schemas.microsoft.com/office/powerpoint/2010/main" val="421557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Symbol" panose="05050102010706020507" pitchFamily="18" charset="2"/>
              <a:buChar char="-"/>
            </a:pPr>
            <a:r>
              <a:rPr lang="en-US" dirty="0"/>
              <a:t>Behavioral covers your mental and</a:t>
            </a:r>
            <a:r>
              <a:rPr lang="en-US" baseline="0" dirty="0"/>
              <a:t> emotional well being. </a:t>
            </a:r>
          </a:p>
          <a:p>
            <a:pPr marL="179525" indent="-179525">
              <a:buFont typeface="Symbol" panose="05050102010706020507" pitchFamily="18" charset="2"/>
              <a:buChar char=""/>
            </a:pPr>
            <a:r>
              <a:rPr lang="en-US" baseline="0" dirty="0"/>
              <a:t>Behavioral health services are covered as any other illness under the each of the medical plans. There is a $15 co-pay for services.</a:t>
            </a:r>
          </a:p>
          <a:p>
            <a:pPr marL="179525" indent="-179525">
              <a:buFont typeface="Symbol" panose="05050102010706020507" pitchFamily="18" charset="2"/>
              <a:buChar char=""/>
            </a:pPr>
            <a:r>
              <a:rPr lang="en-US" baseline="0" dirty="0"/>
              <a:t>Inpatient services still need to be pre-authorized for full plan benefits</a:t>
            </a:r>
          </a:p>
          <a:p>
            <a:endParaRPr lang="en-US" baseline="0" dirty="0"/>
          </a:p>
          <a:p>
            <a:r>
              <a:rPr lang="en-US" baseline="0" dirty="0"/>
              <a:t>For more information behavioral health benefits, please refer to the Benefits Guide.</a:t>
            </a:r>
          </a:p>
        </p:txBody>
      </p:sp>
      <p:sp>
        <p:nvSpPr>
          <p:cNvPr id="4" name="Slide Number Placeholder 3"/>
          <p:cNvSpPr>
            <a:spLocks noGrp="1"/>
          </p:cNvSpPr>
          <p:nvPr>
            <p:ph type="sldNum" sz="quarter" idx="10"/>
          </p:nvPr>
        </p:nvSpPr>
        <p:spPr/>
        <p:txBody>
          <a:bodyPr/>
          <a:lstStyle/>
          <a:p>
            <a:fld id="{D7202D6D-DC77-4F55-9268-7E1E9B15840B}" type="slidenum">
              <a:rPr lang="en-US" smtClean="0"/>
              <a:pPr/>
              <a:t>18</a:t>
            </a:fld>
            <a:endParaRPr lang="en-US"/>
          </a:p>
        </p:txBody>
      </p:sp>
    </p:spTree>
    <p:extLst>
      <p:ext uri="{BB962C8B-B14F-4D97-AF65-F5344CB8AC3E}">
        <p14:creationId xmlns:p14="http://schemas.microsoft.com/office/powerpoint/2010/main" val="342550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State offers prescription drug coverage through a separate plan; it is not included in your medical </a:t>
            </a:r>
          </a:p>
          <a:p>
            <a:r>
              <a:rPr lang="en-US" dirty="0"/>
              <a:t>plan. To have prescription drug coverage you must enroll in it. </a:t>
            </a:r>
          </a:p>
          <a:p>
            <a:endParaRPr lang="en-US" dirty="0"/>
          </a:p>
          <a:p>
            <a:r>
              <a:rPr lang="en-US" dirty="0"/>
              <a:t>The prescription drug plan is administered by CVS Caremark. After you elect coverage, you will receive an </a:t>
            </a:r>
          </a:p>
          <a:p>
            <a:r>
              <a:rPr lang="en-US" dirty="0"/>
              <a:t>ID card to present when you have your prescriptions filled at the participating pharmacy of your choice.</a:t>
            </a:r>
          </a:p>
          <a:p>
            <a:endParaRPr lang="en-US" dirty="0"/>
          </a:p>
          <a:p>
            <a:pPr marL="179525" indent="-179525">
              <a:buFont typeface="Wingdings" panose="05000000000000000000" pitchFamily="2" charset="2"/>
              <a:buChar char="§"/>
            </a:pPr>
            <a:r>
              <a:rPr lang="en-US" dirty="0"/>
              <a:t>You may use any pharmacy in the CVS Caremark network which includes not only CVS, but also </a:t>
            </a:r>
          </a:p>
          <a:p>
            <a:r>
              <a:rPr lang="en-US" dirty="0"/>
              <a:t>chain retail pharmacies such as Giant, Walgreens and Walmart in addition to the many independent </a:t>
            </a:r>
          </a:p>
          <a:p>
            <a:r>
              <a:rPr lang="en-US" dirty="0"/>
              <a:t>pharmacies;</a:t>
            </a:r>
          </a:p>
          <a:p>
            <a:pPr marL="179525" indent="-179525">
              <a:buFont typeface="Wingdings" panose="05000000000000000000" pitchFamily="2" charset="2"/>
              <a:buChar char="§"/>
            </a:pPr>
            <a:r>
              <a:rPr lang="en-US" dirty="0"/>
              <a:t>Your prescription drug coverage has a “mandatory generics” feature. If you purchase a brand name </a:t>
            </a:r>
          </a:p>
          <a:p>
            <a:r>
              <a:rPr lang="en-US" dirty="0"/>
              <a:t>medication when a generic medication is available, even if the brand name medication is prescribed by </a:t>
            </a:r>
          </a:p>
          <a:p>
            <a:r>
              <a:rPr lang="en-US" dirty="0"/>
              <a:t>your doctor, you must pay the difference in price between the brand name and the generic, plus the </a:t>
            </a:r>
          </a:p>
          <a:p>
            <a:r>
              <a:rPr lang="en-US" dirty="0"/>
              <a:t>applicable copayment;</a:t>
            </a:r>
          </a:p>
          <a:p>
            <a:endParaRPr lang="en-US" dirty="0"/>
          </a:p>
          <a:p>
            <a:endParaRPr lang="en-US" dirty="0"/>
          </a:p>
          <a:p>
            <a:endParaRPr lang="en-US" dirty="0"/>
          </a:p>
          <a:p>
            <a:endParaRPr lang="en-US" dirty="0"/>
          </a:p>
          <a:p>
            <a:endParaRPr lang="en-US" dirty="0"/>
          </a:p>
          <a:p>
            <a:endParaRPr lang="en-US" dirty="0"/>
          </a:p>
          <a:p>
            <a:endParaRPr lang="en-US" dirty="0"/>
          </a:p>
          <a:p>
            <a:r>
              <a:rPr lang="en-US" dirty="0"/>
              <a:t>-Separate</a:t>
            </a:r>
            <a:r>
              <a:rPr lang="en-US" baseline="0" dirty="0"/>
              <a:t> deduction from your medical coverage</a:t>
            </a:r>
          </a:p>
          <a:p>
            <a:r>
              <a:rPr lang="en-US" baseline="0" dirty="0"/>
              <a:t>-Generic drugs are recommended within the plan</a:t>
            </a:r>
          </a:p>
          <a:p>
            <a:r>
              <a:rPr lang="en-US" baseline="0" dirty="0"/>
              <a:t>-Your copay is based on your type medication and the amount you choose</a:t>
            </a:r>
          </a:p>
          <a:p>
            <a:r>
              <a:rPr lang="en-US" baseline="0" dirty="0"/>
              <a:t>-You can get home delivery on some medications </a:t>
            </a:r>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19</a:t>
            </a:fld>
            <a:endParaRPr lang="en-US"/>
          </a:p>
        </p:txBody>
      </p:sp>
    </p:spTree>
    <p:extLst>
      <p:ext uri="{BB962C8B-B14F-4D97-AF65-F5344CB8AC3E}">
        <p14:creationId xmlns:p14="http://schemas.microsoft.com/office/powerpoint/2010/main" val="2431538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a:t>
            </a:r>
            <a:r>
              <a:rPr lang="en-US" baseline="0" dirty="0"/>
              <a:t> I: </a:t>
            </a:r>
            <a:r>
              <a:rPr lang="en-US" dirty="0"/>
              <a:t>Diagnostic &amp; Preventive</a:t>
            </a:r>
            <a:r>
              <a:rPr lang="en-US" baseline="0" dirty="0"/>
              <a:t> </a:t>
            </a:r>
            <a:r>
              <a:rPr lang="en-US" dirty="0"/>
              <a:t>e.g. Preventive services, fluoride treatments </a:t>
            </a:r>
          </a:p>
          <a:p>
            <a:r>
              <a:rPr lang="en-US" dirty="0"/>
              <a:t>-Class II: Basic Services  (e.g. fillings, oral surgeries)</a:t>
            </a:r>
          </a:p>
          <a:p>
            <a:pPr defTabSz="960997">
              <a:defRPr/>
            </a:pPr>
            <a:r>
              <a:rPr lang="en-US" dirty="0"/>
              <a:t>-Class III: : Major Restorative procedures (e.g. implants, crowns and bridges)</a:t>
            </a:r>
          </a:p>
          <a:p>
            <a:r>
              <a:rPr lang="en-US" dirty="0"/>
              <a:t>-Class IV: Orthodontics (dependent children only). Delta dental covers Adult braces</a:t>
            </a:r>
          </a:p>
        </p:txBody>
      </p:sp>
      <p:sp>
        <p:nvSpPr>
          <p:cNvPr id="4" name="Slide Number Placeholder 3"/>
          <p:cNvSpPr>
            <a:spLocks noGrp="1"/>
          </p:cNvSpPr>
          <p:nvPr>
            <p:ph type="sldNum" sz="quarter" idx="10"/>
          </p:nvPr>
        </p:nvSpPr>
        <p:spPr/>
        <p:txBody>
          <a:bodyPr/>
          <a:lstStyle/>
          <a:p>
            <a:fld id="{D7202D6D-DC77-4F55-9268-7E1E9B15840B}" type="slidenum">
              <a:rPr lang="en-US" smtClean="0"/>
              <a:pPr/>
              <a:t>21</a:t>
            </a:fld>
            <a:endParaRPr lang="en-US"/>
          </a:p>
        </p:txBody>
      </p:sp>
    </p:spTree>
    <p:extLst>
      <p:ext uri="{BB962C8B-B14F-4D97-AF65-F5344CB8AC3E}">
        <p14:creationId xmlns:p14="http://schemas.microsoft.com/office/powerpoint/2010/main" val="193511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424"/>
                </a:solidFill>
                <a:effectLst/>
                <a:latin typeface="Segoe UI" panose="020B0502040204020203" pitchFamily="34" charset="0"/>
              </a:rPr>
              <a:t>The two types of FSA accounts are described below:</a:t>
            </a:r>
          </a:p>
          <a:p>
            <a:pPr algn="l"/>
            <a:r>
              <a:rPr lang="en-US" b="1" i="0" dirty="0">
                <a:solidFill>
                  <a:srgbClr val="242424"/>
                </a:solidFill>
                <a:effectLst/>
                <a:latin typeface="Segoe UI" panose="020B0502040204020203" pitchFamily="34" charset="0"/>
              </a:rPr>
              <a:t>Healthcare FSA</a:t>
            </a:r>
            <a:endParaRPr lang="en-US" b="0" i="0" dirty="0">
              <a:solidFill>
                <a:srgbClr val="242424"/>
              </a:solidFill>
              <a:effectLst/>
              <a:latin typeface="Segoe UI" panose="020B0502040204020203" pitchFamily="34" charset="0"/>
            </a:endParaRPr>
          </a:p>
          <a:p>
            <a:pPr algn="l"/>
            <a:r>
              <a:rPr lang="en-US" b="0" i="0" dirty="0">
                <a:solidFill>
                  <a:srgbClr val="242424"/>
                </a:solidFill>
                <a:effectLst/>
                <a:latin typeface="Segoe UI" panose="020B0502040204020203" pitchFamily="34" charset="0"/>
              </a:rPr>
              <a:t>Use this account to pay for health, dental and vision expenses for you and your eligible dependents. When you enroll in a Healthcare FSA, the total amount you elect is available for use beginning on the first day of your plan year, January 1, 2024. This unique plan rule only applies to the Healthcare FSA.</a:t>
            </a:r>
          </a:p>
          <a:p>
            <a:pPr algn="l"/>
            <a:r>
              <a:rPr lang="en-US" b="0" i="0" dirty="0">
                <a:solidFill>
                  <a:srgbClr val="242424"/>
                </a:solidFill>
                <a:effectLst/>
                <a:latin typeface="Segoe UI" panose="020B0502040204020203" pitchFamily="34" charset="0"/>
              </a:rPr>
              <a:t>Employees who enroll in the Healthcare FSA receive a Debit Card that can be used to pay for eligible expenses at the point of service. Benefits Cards are valid for three years, so if you are re-enrolling in the account, you may use your existing card. If your card is going to expire, you will automatically receive a new one in the mail.</a:t>
            </a:r>
          </a:p>
          <a:p>
            <a:pPr algn="l"/>
            <a:r>
              <a:rPr lang="en-US" b="1" i="0" dirty="0">
                <a:solidFill>
                  <a:srgbClr val="242424"/>
                </a:solidFill>
                <a:effectLst/>
                <a:latin typeface="Segoe UI" panose="020B0502040204020203" pitchFamily="34" charset="0"/>
              </a:rPr>
              <a:t>Healthcare FSA maximum annual election amount:  $3,050</a:t>
            </a:r>
          </a:p>
          <a:p>
            <a:pPr algn="l"/>
            <a:endParaRPr lang="en-US" b="1" i="0" dirty="0">
              <a:solidFill>
                <a:srgbClr val="242424"/>
              </a:solidFill>
              <a:effectLst/>
              <a:latin typeface="Segoe UI" panose="020B0502040204020203" pitchFamily="34" charset="0"/>
            </a:endParaRPr>
          </a:p>
          <a:p>
            <a:pPr algn="l"/>
            <a:r>
              <a:rPr lang="en-US" b="1" i="0" dirty="0">
                <a:solidFill>
                  <a:srgbClr val="242424"/>
                </a:solidFill>
                <a:effectLst/>
                <a:latin typeface="Segoe UI" panose="020B0502040204020203" pitchFamily="34" charset="0"/>
              </a:rPr>
              <a:t>Dependent Daycare FSA</a:t>
            </a:r>
            <a:endParaRPr lang="en-US" b="0" i="0" dirty="0">
              <a:solidFill>
                <a:srgbClr val="242424"/>
              </a:solidFill>
              <a:effectLst/>
              <a:latin typeface="Segoe UI" panose="020B0502040204020203" pitchFamily="34" charset="0"/>
            </a:endParaRPr>
          </a:p>
          <a:p>
            <a:pPr algn="l"/>
            <a:r>
              <a:rPr lang="en-US" b="0" i="0" dirty="0">
                <a:solidFill>
                  <a:srgbClr val="242424"/>
                </a:solidFill>
                <a:effectLst/>
                <a:latin typeface="Segoe UI" panose="020B0502040204020203" pitchFamily="34" charset="0"/>
              </a:rPr>
              <a:t>Use this account to pay for your dependent child(ren)'s or dependent parent's daycare expenses. Your child must be under age 13 in order to qualify for reimbursement.</a:t>
            </a:r>
          </a:p>
          <a:p>
            <a:pPr algn="l"/>
            <a:r>
              <a:rPr lang="en-US" b="1" i="0" dirty="0">
                <a:solidFill>
                  <a:srgbClr val="242424"/>
                </a:solidFill>
                <a:effectLst/>
                <a:latin typeface="Segoe UI" panose="020B0502040204020203" pitchFamily="34" charset="0"/>
              </a:rPr>
              <a:t>Dependent Daycare FSA maximum annual election amount:  $5,000</a:t>
            </a:r>
            <a:endParaRPr lang="en-US" b="0" i="0" dirty="0">
              <a:solidFill>
                <a:srgbClr val="242424"/>
              </a:solidFill>
              <a:effectLst/>
              <a:latin typeface="Segoe UI" panose="020B0502040204020203" pitchFamily="34" charset="0"/>
            </a:endParaRPr>
          </a:p>
          <a:p>
            <a:pPr algn="l"/>
            <a:r>
              <a:rPr lang="en-US" b="1" i="0" u="sng">
                <a:solidFill>
                  <a:srgbClr val="242424"/>
                </a:solidFill>
                <a:effectLst/>
                <a:latin typeface="Segoe UI" panose="020B0502040204020203" pitchFamily="34" charset="0"/>
              </a:rPr>
              <a:t>REMINDER:</a:t>
            </a:r>
            <a:r>
              <a:rPr lang="en-US" b="1" i="0">
                <a:solidFill>
                  <a:srgbClr val="242424"/>
                </a:solidFill>
                <a:effectLst/>
                <a:latin typeface="Segoe UI" panose="020B0502040204020203" pitchFamily="34" charset="0"/>
              </a:rPr>
              <a:t> </a:t>
            </a:r>
            <a:r>
              <a:rPr lang="en-US" b="0" i="0">
                <a:solidFill>
                  <a:srgbClr val="242424"/>
                </a:solidFill>
                <a:effectLst/>
                <a:latin typeface="Segoe UI" panose="020B0502040204020203" pitchFamily="34" charset="0"/>
              </a:rPr>
              <a:t>the Dependent Daycare FSA is for daycare expenses; it does not reimburse health expenses for your dependents.</a:t>
            </a:r>
          </a:p>
          <a:p>
            <a:pPr algn="l"/>
            <a:endParaRPr lang="en-US" b="0" i="0" dirty="0">
              <a:solidFill>
                <a:srgbClr val="242424"/>
              </a:solidFill>
              <a:effectLst/>
              <a:latin typeface="Segoe UI" panose="020B0502040204020203"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22</a:t>
            </a:fld>
            <a:endParaRPr lang="en-US"/>
          </a:p>
        </p:txBody>
      </p:sp>
    </p:spTree>
    <p:extLst>
      <p:ext uri="{BB962C8B-B14F-4D97-AF65-F5344CB8AC3E}">
        <p14:creationId xmlns:p14="http://schemas.microsoft.com/office/powerpoint/2010/main" val="4164313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02D6D-DC77-4F55-9268-7E1E9B15840B}" type="slidenum">
              <a:rPr lang="en-US" smtClean="0"/>
              <a:pPr/>
              <a:t>23</a:t>
            </a:fld>
            <a:endParaRPr lang="en-US"/>
          </a:p>
        </p:txBody>
      </p:sp>
    </p:spTree>
    <p:extLst>
      <p:ext uri="{BB962C8B-B14F-4D97-AF65-F5344CB8AC3E}">
        <p14:creationId xmlns:p14="http://schemas.microsoft.com/office/powerpoint/2010/main" val="328779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Good Morning, my name </a:t>
            </a:r>
            <a:r>
              <a:rPr lang="en-US" sz="1300"/>
              <a:t>is _____and </a:t>
            </a:r>
            <a:r>
              <a:rPr lang="en-US" sz="1300" dirty="0"/>
              <a:t>today I will be going over some general information about your retirement and benefits package. The purpose of this section of the orientation is to explain how each program works so that you may choose the option that better meets your needs.</a:t>
            </a: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2</a:t>
            </a:fld>
            <a:endParaRPr lang="en-US"/>
          </a:p>
        </p:txBody>
      </p:sp>
    </p:spTree>
    <p:extLst>
      <p:ext uri="{BB962C8B-B14F-4D97-AF65-F5344CB8AC3E}">
        <p14:creationId xmlns:p14="http://schemas.microsoft.com/office/powerpoint/2010/main" val="1006128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02D6D-DC77-4F55-9268-7E1E9B15840B}" type="slidenum">
              <a:rPr lang="en-US" smtClean="0"/>
              <a:pPr/>
              <a:t>24</a:t>
            </a:fld>
            <a:endParaRPr lang="en-US"/>
          </a:p>
        </p:txBody>
      </p:sp>
    </p:spTree>
    <p:extLst>
      <p:ext uri="{BB962C8B-B14F-4D97-AF65-F5344CB8AC3E}">
        <p14:creationId xmlns:p14="http://schemas.microsoft.com/office/powerpoint/2010/main" val="785710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Faculty</a:t>
            </a:r>
            <a:r>
              <a:rPr lang="en-US" baseline="0" dirty="0"/>
              <a:t> members here are PIN, if there are any LTC, please let me know, if not, I will move forward.</a:t>
            </a:r>
            <a:endParaRPr lang="en-US" dirty="0"/>
          </a:p>
          <a:p>
            <a:r>
              <a:rPr lang="en-US" dirty="0"/>
              <a:t>-Eligible to enroll into the same</a:t>
            </a:r>
            <a:r>
              <a:rPr lang="en-US" baseline="0" dirty="0"/>
              <a:t> health plans as FT employees except for Flexible Spending Accounts</a:t>
            </a:r>
          </a:p>
          <a:p>
            <a:r>
              <a:rPr lang="en-US" baseline="0" dirty="0"/>
              <a:t>-There will be a coupon mailed every month and it’s due the 1</a:t>
            </a:r>
            <a:r>
              <a:rPr lang="en-US" baseline="30000" dirty="0"/>
              <a:t>st</a:t>
            </a:r>
            <a:r>
              <a:rPr lang="en-US" baseline="0" dirty="0"/>
              <a:t> of the month</a:t>
            </a:r>
          </a:p>
          <a:p>
            <a:r>
              <a:rPr lang="en-US" baseline="0" dirty="0"/>
              <a:t>-Cancellation will happen if you do not pay within the 30 day grace period</a:t>
            </a:r>
          </a:p>
          <a:p>
            <a:r>
              <a:rPr lang="en-US" baseline="0" dirty="0"/>
              <a:t>-New contracts are not a qualifying event and you cannot make any coverage elections</a:t>
            </a:r>
          </a:p>
          <a:p>
            <a:r>
              <a:rPr lang="en-US" baseline="0" dirty="0"/>
              <a:t>-Your effective date cannot be changed once the State enrolls you</a:t>
            </a:r>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25</a:t>
            </a:fld>
            <a:endParaRPr lang="en-US"/>
          </a:p>
        </p:txBody>
      </p:sp>
    </p:spTree>
    <p:extLst>
      <p:ext uri="{BB962C8B-B14F-4D97-AF65-F5344CB8AC3E}">
        <p14:creationId xmlns:p14="http://schemas.microsoft.com/office/powerpoint/2010/main" val="239159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Faculty</a:t>
            </a:r>
            <a:r>
              <a:rPr lang="en-US" baseline="0" dirty="0"/>
              <a:t> members here are PIN, if there are any LTC, please let me know, if not, I will move forward.</a:t>
            </a:r>
            <a:endParaRPr lang="en-US" dirty="0"/>
          </a:p>
          <a:p>
            <a:r>
              <a:rPr lang="en-US" dirty="0"/>
              <a:t>-Eligible to enroll into the same</a:t>
            </a:r>
            <a:r>
              <a:rPr lang="en-US" baseline="0" dirty="0"/>
              <a:t> health plans as FT employees except for Flexible Spending Accounts</a:t>
            </a:r>
          </a:p>
          <a:p>
            <a:r>
              <a:rPr lang="en-US" baseline="0" dirty="0"/>
              <a:t>-There will be a coupon mailed every month and it’s due the 1</a:t>
            </a:r>
            <a:r>
              <a:rPr lang="en-US" baseline="30000" dirty="0"/>
              <a:t>st</a:t>
            </a:r>
            <a:r>
              <a:rPr lang="en-US" baseline="0" dirty="0"/>
              <a:t> of the month</a:t>
            </a:r>
          </a:p>
          <a:p>
            <a:r>
              <a:rPr lang="en-US" baseline="0" dirty="0"/>
              <a:t>-Cancellation will happen if you do not pay within the 30 day grace period</a:t>
            </a:r>
          </a:p>
          <a:p>
            <a:r>
              <a:rPr lang="en-US" baseline="0" dirty="0"/>
              <a:t>-New contracts are not a qualifying event and you cannot make any coverage elections</a:t>
            </a:r>
          </a:p>
          <a:p>
            <a:r>
              <a:rPr lang="en-US" baseline="0" dirty="0"/>
              <a:t>-Your effective date cannot be changed once the State enrolls you</a:t>
            </a:r>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26</a:t>
            </a:fld>
            <a:endParaRPr lang="en-US"/>
          </a:p>
        </p:txBody>
      </p:sp>
    </p:spTree>
    <p:extLst>
      <p:ext uri="{BB962C8B-B14F-4D97-AF65-F5344CB8AC3E}">
        <p14:creationId xmlns:p14="http://schemas.microsoft.com/office/powerpoint/2010/main" val="3247633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-Purchase</a:t>
            </a:r>
            <a:r>
              <a:rPr lang="en-US" baseline="0" dirty="0"/>
              <a:t> $10k increments up to $300k</a:t>
            </a:r>
          </a:p>
          <a:p>
            <a:r>
              <a:rPr lang="en-US" baseline="0" dirty="0"/>
              <a:t>-You will have to go through a medical history assessment for any amount over $50k</a:t>
            </a:r>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27</a:t>
            </a:fld>
            <a:endParaRPr lang="en-US"/>
          </a:p>
        </p:txBody>
      </p:sp>
    </p:spTree>
    <p:extLst>
      <p:ext uri="{BB962C8B-B14F-4D97-AF65-F5344CB8AC3E}">
        <p14:creationId xmlns:p14="http://schemas.microsoft.com/office/powerpoint/2010/main" val="2470424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-Purchase</a:t>
            </a:r>
            <a:r>
              <a:rPr lang="en-US" baseline="0" dirty="0"/>
              <a:t> $10k increments up to $300k</a:t>
            </a:r>
          </a:p>
          <a:p>
            <a:r>
              <a:rPr lang="en-US" baseline="0" dirty="0"/>
              <a:t>-You will have to go through a medical history assessment for any amount over $50k</a:t>
            </a:r>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28</a:t>
            </a:fld>
            <a:endParaRPr lang="en-US"/>
          </a:p>
        </p:txBody>
      </p:sp>
    </p:spTree>
    <p:extLst>
      <p:ext uri="{BB962C8B-B14F-4D97-AF65-F5344CB8AC3E}">
        <p14:creationId xmlns:p14="http://schemas.microsoft.com/office/powerpoint/2010/main" val="2326917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Assistance Services: Services are available 24/7/365 for emergency assistance, transport services, and pre-trip resources, when traveling 100 or more miles away from home. </a:t>
            </a:r>
          </a:p>
          <a:p>
            <a:r>
              <a:rPr lang="en-US" dirty="0"/>
              <a:t>-Beneficiary Financial Counseling: Financial counseling program for beneficiaries. </a:t>
            </a:r>
          </a:p>
          <a:p>
            <a:pPr defTabSz="960997">
              <a:defRPr/>
            </a:pPr>
            <a:r>
              <a:rPr lang="en-US" dirty="0"/>
              <a:t>-Legal, Financial, and Grief Services: Consultation on any legal matter as well as simple wills and estate planning documents</a:t>
            </a:r>
          </a:p>
          <a:p>
            <a:pPr defTabSz="960997">
              <a:defRPr/>
            </a:pPr>
            <a:r>
              <a:rPr lang="en-US" dirty="0"/>
              <a:t>-Legacy Planning Services: Resources to help with</a:t>
            </a:r>
            <a:r>
              <a:rPr lang="en-US" baseline="0" dirty="0"/>
              <a:t> </a:t>
            </a:r>
            <a:r>
              <a:rPr lang="en-US" dirty="0"/>
              <a:t>working through end-of-life issues</a:t>
            </a: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29</a:t>
            </a:fld>
            <a:endParaRPr lang="en-US"/>
          </a:p>
        </p:txBody>
      </p:sp>
    </p:spTree>
    <p:extLst>
      <p:ext uri="{BB962C8B-B14F-4D97-AF65-F5344CB8AC3E}">
        <p14:creationId xmlns:p14="http://schemas.microsoft.com/office/powerpoint/2010/main" val="390405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997">
              <a:defRPr/>
            </a:pPr>
            <a:r>
              <a:rPr lang="en-US" dirty="0"/>
              <a:t>-Gives beneficiaries additional financial protection if an insured’s death or dismemberment is due to a covered accident, whether it occurs at work or elsewhere.</a:t>
            </a:r>
          </a:p>
          <a:p>
            <a:pPr defTabSz="960997">
              <a:defRPr/>
            </a:pPr>
            <a:r>
              <a:rPr lang="en-US" dirty="0"/>
              <a:t>-Coverage amounts: $100k, $200k, $300k</a:t>
            </a:r>
          </a:p>
          <a:p>
            <a:pPr defTabSz="960997">
              <a:defRPr/>
            </a:pPr>
            <a:r>
              <a:rPr lang="en-US" dirty="0"/>
              <a:t>-Individual and family coverage. Family coverage pays on a percentage of the whole amount based on the # of dependents.</a:t>
            </a: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30</a:t>
            </a:fld>
            <a:endParaRPr lang="en-US"/>
          </a:p>
        </p:txBody>
      </p:sp>
    </p:spTree>
    <p:extLst>
      <p:ext uri="{BB962C8B-B14F-4D97-AF65-F5344CB8AC3E}">
        <p14:creationId xmlns:p14="http://schemas.microsoft.com/office/powerpoint/2010/main" val="1842010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purchase coverage in $10k increments up to $750k</a:t>
            </a:r>
          </a:p>
          <a:p>
            <a:r>
              <a:rPr lang="en-US" dirty="0"/>
              <a:t>-There will be a medical assessment</a:t>
            </a:r>
            <a:r>
              <a:rPr lang="en-US" baseline="0" dirty="0"/>
              <a:t> over $50k</a:t>
            </a: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31</a:t>
            </a:fld>
            <a:endParaRPr lang="en-US"/>
          </a:p>
        </p:txBody>
      </p:sp>
    </p:spTree>
    <p:extLst>
      <p:ext uri="{BB962C8B-B14F-4D97-AF65-F5344CB8AC3E}">
        <p14:creationId xmlns:p14="http://schemas.microsoft.com/office/powerpoint/2010/main" val="4054453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a monthly benefit whether your disability prevents you from working at all or limits your ability to work.</a:t>
            </a:r>
          </a:p>
          <a:p>
            <a:r>
              <a:rPr lang="en-US" dirty="0"/>
              <a:t>-60% of your monthly earnings to a maximum of $8,000.</a:t>
            </a:r>
          </a:p>
          <a:p>
            <a:endParaRPr lang="en-US" b="1" dirty="0"/>
          </a:p>
          <a:p>
            <a:r>
              <a:rPr lang="en-US" b="1" dirty="0"/>
              <a:t>Elimination Period</a:t>
            </a:r>
          </a:p>
          <a:p>
            <a:r>
              <a:rPr lang="en-US" dirty="0"/>
              <a:t>-3-month elimination</a:t>
            </a:r>
            <a:r>
              <a:rPr lang="en-US" baseline="0" dirty="0"/>
              <a:t> period.</a:t>
            </a:r>
          </a:p>
          <a:p>
            <a:r>
              <a:rPr lang="en-US" b="0" i="1" dirty="0">
                <a:solidFill>
                  <a:srgbClr val="333333"/>
                </a:solidFill>
                <a:effectLst/>
                <a:latin typeface="Noto Sans" panose="020B0502040204020203" pitchFamily="34" charset="0"/>
              </a:rPr>
              <a:t>*The elimination period begins on the day you become disabled and is the length of time you must wait while being disabled before you are eligible to receive a benefit.</a:t>
            </a:r>
            <a:endParaRPr lang="en-US" b="0" i="1" baseline="0" dirty="0">
              <a:solidFill>
                <a:srgbClr val="333333"/>
              </a:solidFill>
              <a:effectLst/>
              <a:latin typeface="Noto Sans" panose="020B0502040204020203" pitchFamily="34" charset="0"/>
            </a:endParaRPr>
          </a:p>
          <a:p>
            <a:endParaRPr lang="en-US" baseline="0" dirty="0"/>
          </a:p>
          <a:p>
            <a:r>
              <a:rPr lang="en-US" baseline="0" dirty="0"/>
              <a:t>-Gives you a check for the rest of your life.</a:t>
            </a:r>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32</a:t>
            </a:fld>
            <a:endParaRPr lang="en-US"/>
          </a:p>
        </p:txBody>
      </p:sp>
    </p:spTree>
    <p:extLst>
      <p:ext uri="{BB962C8B-B14F-4D97-AF65-F5344CB8AC3E}">
        <p14:creationId xmlns:p14="http://schemas.microsoft.com/office/powerpoint/2010/main" val="3676156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Tuition Remission –</a:t>
            </a:r>
            <a:r>
              <a:rPr lang="en-US" baseline="0" dirty="0"/>
              <a:t> your employer helps to finance your education.</a:t>
            </a:r>
            <a:endParaRPr lang="en-US" dirty="0"/>
          </a:p>
          <a:p>
            <a:endParaRPr lang="en-US" dirty="0"/>
          </a:p>
          <a:p>
            <a:r>
              <a:rPr lang="en-US" dirty="0"/>
              <a:t>Tuition</a:t>
            </a:r>
            <a:r>
              <a:rPr lang="en-US" baseline="0" dirty="0"/>
              <a:t> Remission applies to tuition only </a:t>
            </a:r>
          </a:p>
          <a:p>
            <a:endParaRPr lang="en-US" baseline="0" dirty="0"/>
          </a:p>
          <a:p>
            <a:r>
              <a:rPr lang="en-US" baseline="0" dirty="0"/>
              <a:t>BSU tuition remission application deadline for the Winter 2024 semester is </a:t>
            </a:r>
            <a:r>
              <a:rPr lang="en-US" b="1" baseline="0" dirty="0"/>
              <a:t>01/31/23</a:t>
            </a:r>
            <a:endParaRPr lang="en-US" b="1"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33</a:t>
            </a:fld>
            <a:endParaRPr lang="en-US"/>
          </a:p>
        </p:txBody>
      </p:sp>
    </p:spTree>
    <p:extLst>
      <p:ext uri="{BB962C8B-B14F-4D97-AF65-F5344CB8AC3E}">
        <p14:creationId xmlns:p14="http://schemas.microsoft.com/office/powerpoint/2010/main" val="24913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57468">
              <a:spcBef>
                <a:spcPts val="838"/>
              </a:spcBef>
              <a:defRPr/>
            </a:pPr>
            <a:r>
              <a:rPr lang="en-US" sz="1300" dirty="0"/>
              <a:t>The Maryland State Retirement System is the official retirement plan for PIN State employees. Supplemental retirement plans are not considered a retirement system under MD law.</a:t>
            </a:r>
          </a:p>
          <a:p>
            <a:pPr defTabSz="957468">
              <a:spcBef>
                <a:spcPts val="838"/>
              </a:spcBef>
              <a:defRPr/>
            </a:pPr>
            <a:endParaRPr lang="en-US" sz="1300" dirty="0"/>
          </a:p>
          <a:p>
            <a:pPr defTabSz="957468">
              <a:spcBef>
                <a:spcPts val="838"/>
              </a:spcBef>
              <a:defRPr/>
            </a:pPr>
            <a:r>
              <a:rPr lang="en-US" sz="1300" dirty="0"/>
              <a:t>Enrollment in a MDSR plan is a condition of employment for MD state employees. If an employee is not enrolled in a plan at the start of employment, it can affect the employee’s pay because they cannot be placed on payroll until the forms are submitted.</a:t>
            </a:r>
          </a:p>
          <a:p>
            <a:pPr>
              <a:spcBef>
                <a:spcPts val="838"/>
              </a:spcBef>
            </a:pPr>
            <a:endParaRPr lang="en-US" sz="1300" dirty="0">
              <a:latin typeface="Century Gothic" panose="020B0502020202020204" pitchFamily="34" charset="0"/>
              <a:ea typeface="Times New Roman" panose="02020603050405020304" pitchFamily="18" charset="0"/>
              <a:cs typeface="Times New Roman" panose="02020603050405020304" pitchFamily="18" charset="0"/>
            </a:endParaRPr>
          </a:p>
          <a:p>
            <a:pPr>
              <a:spcBef>
                <a:spcPts val="838"/>
              </a:spcBef>
            </a:pPr>
            <a:r>
              <a:rPr lang="en-US" sz="1300" dirty="0">
                <a:latin typeface="Century Gothic" panose="020B0502020202020204" pitchFamily="34" charset="0"/>
                <a:ea typeface="Times New Roman" panose="02020603050405020304" pitchFamily="18" charset="0"/>
                <a:cs typeface="Times New Roman" panose="02020603050405020304" pitchFamily="18" charset="0"/>
              </a:rPr>
              <a:t>As an eligible employee of Bowie State University, you have the option of participating in one of two retirement programs. </a:t>
            </a:r>
          </a:p>
          <a:p>
            <a:pPr marL="658259" lvl="1" indent="-179525">
              <a:spcBef>
                <a:spcPts val="838"/>
              </a:spcBef>
              <a:buFont typeface="Wingdings" panose="05000000000000000000" pitchFamily="2" charset="2"/>
              <a:buChar char="§"/>
            </a:pPr>
            <a:r>
              <a:rPr lang="en-US" sz="1300" dirty="0">
                <a:latin typeface="Century Gothic" panose="020B0502020202020204" pitchFamily="34" charset="0"/>
                <a:ea typeface="Times New Roman" panose="02020603050405020304" pitchFamily="18" charset="0"/>
                <a:cs typeface="Times New Roman" panose="02020603050405020304" pitchFamily="18" charset="0"/>
              </a:rPr>
              <a:t>The Maryland State Retirement and Pension system</a:t>
            </a:r>
          </a:p>
          <a:p>
            <a:pPr marL="658259" lvl="1" indent="-179525">
              <a:spcBef>
                <a:spcPts val="838"/>
              </a:spcBef>
              <a:buFont typeface="Wingdings" panose="05000000000000000000" pitchFamily="2" charset="2"/>
              <a:buChar char="§"/>
            </a:pPr>
            <a:r>
              <a:rPr lang="en-US" sz="1300" dirty="0">
                <a:latin typeface="Century Gothic" panose="020B0502020202020204" pitchFamily="34" charset="0"/>
                <a:ea typeface="Times New Roman" panose="02020603050405020304" pitchFamily="18" charset="0"/>
                <a:cs typeface="Times New Roman" panose="02020603050405020304" pitchFamily="18" charset="0"/>
              </a:rPr>
              <a:t>The optional retirement plan</a:t>
            </a:r>
          </a:p>
          <a:p>
            <a:pPr>
              <a:spcBef>
                <a:spcPts val="838"/>
              </a:spcBef>
            </a:pPr>
            <a:endParaRPr lang="en-US" sz="1300" dirty="0">
              <a:latin typeface="Century Gothic" panose="020B0502020202020204" pitchFamily="34" charset="0"/>
              <a:ea typeface="Times New Roman" panose="02020603050405020304" pitchFamily="18" charset="0"/>
              <a:cs typeface="Times New Roman" panose="02020603050405020304" pitchFamily="18" charset="0"/>
            </a:endParaRPr>
          </a:p>
          <a:p>
            <a:r>
              <a:rPr lang="en-US" sz="1300" dirty="0"/>
              <a:t>Both alternatives offer income when you retire. The main difference between the two is that the SRPS is a </a:t>
            </a:r>
            <a:r>
              <a:rPr lang="en-US" sz="1300" b="1" dirty="0"/>
              <a:t>defined benefit plan</a:t>
            </a:r>
            <a:r>
              <a:rPr lang="en-US" sz="1300" dirty="0"/>
              <a:t> and the ORP is a </a:t>
            </a:r>
            <a:r>
              <a:rPr lang="en-US" sz="1300" b="1" dirty="0"/>
              <a:t>defined contribution plan</a:t>
            </a:r>
            <a:r>
              <a:rPr lang="en-US" sz="1300" dirty="0"/>
              <a:t>.</a:t>
            </a:r>
          </a:p>
          <a:p>
            <a:endParaRPr lang="en-US" sz="1300" dirty="0"/>
          </a:p>
          <a:p>
            <a:r>
              <a:rPr lang="en-US" sz="1300" dirty="0"/>
              <a:t>Employees who are eligible to enroll in a retirement plan are regular exempt and Non-Exempt employees. Non-Exempt employees are only eligible to enroll in the Maryland State Retirement and Pension plan.</a:t>
            </a:r>
          </a:p>
          <a:p>
            <a:endParaRPr lang="en-US" sz="1300" dirty="0"/>
          </a:p>
          <a:p>
            <a:r>
              <a:rPr lang="en-US" dirty="0"/>
              <a:t>Your election to join the ORP or the SRPS is a one-time, irrevocable election and cannot be changed.</a:t>
            </a:r>
            <a:endParaRPr lang="en-US" sz="1300" dirty="0"/>
          </a:p>
          <a:p>
            <a:endParaRPr lang="en-US" sz="1300" dirty="0"/>
          </a:p>
          <a:p>
            <a:r>
              <a:rPr lang="en-US" sz="1300" dirty="0"/>
              <a:t>Contractual employees are not eligible to enroll in a retirement plan. However, they can enroll in a supplemental retirement plan. For more information about the supplemental retirement plan, please send an email to our Manager of Benefits and Wellness, Anjanette Evans at </a:t>
            </a:r>
            <a:r>
              <a:rPr lang="en-US" sz="1300" u="sng" dirty="0">
                <a:hlinkClick r:id="rId3"/>
              </a:rPr>
              <a:t>aevans@bowiestate.edu</a:t>
            </a:r>
            <a:r>
              <a:rPr lang="en-US" sz="1300" dirty="0"/>
              <a:t>. </a:t>
            </a:r>
          </a:p>
        </p:txBody>
      </p:sp>
      <p:sp>
        <p:nvSpPr>
          <p:cNvPr id="4" name="Slide Number Placeholder 3"/>
          <p:cNvSpPr>
            <a:spLocks noGrp="1"/>
          </p:cNvSpPr>
          <p:nvPr>
            <p:ph type="sldNum" sz="quarter" idx="10"/>
          </p:nvPr>
        </p:nvSpPr>
        <p:spPr/>
        <p:txBody>
          <a:bodyPr/>
          <a:lstStyle/>
          <a:p>
            <a:fld id="{D7202D6D-DC77-4F55-9268-7E1E9B15840B}" type="slidenum">
              <a:rPr lang="en-US" smtClean="0"/>
              <a:pPr/>
              <a:t>3</a:t>
            </a:fld>
            <a:endParaRPr lang="en-US"/>
          </a:p>
        </p:txBody>
      </p:sp>
    </p:spTree>
    <p:extLst>
      <p:ext uri="{BB962C8B-B14F-4D97-AF65-F5344CB8AC3E}">
        <p14:creationId xmlns:p14="http://schemas.microsoft.com/office/powerpoint/2010/main" val="3388980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Morning,</a:t>
            </a:r>
          </a:p>
          <a:p>
            <a:endParaRPr lang="en-US" dirty="0"/>
          </a:p>
          <a:p>
            <a:r>
              <a:rPr lang="en-US" dirty="0"/>
              <a:t>My name is Mrs. Ogan, and I will go over a few resources, people contacts and general information that would be helpful to get you started strong as a new employee of Bowie State University.</a:t>
            </a:r>
          </a:p>
        </p:txBody>
      </p:sp>
      <p:sp>
        <p:nvSpPr>
          <p:cNvPr id="4" name="Slide Number Placeholder 3"/>
          <p:cNvSpPr>
            <a:spLocks noGrp="1"/>
          </p:cNvSpPr>
          <p:nvPr>
            <p:ph type="sldNum" sz="quarter" idx="10"/>
          </p:nvPr>
        </p:nvSpPr>
        <p:spPr/>
        <p:txBody>
          <a:bodyPr/>
          <a:lstStyle/>
          <a:p>
            <a:fld id="{D7202D6D-DC77-4F55-9268-7E1E9B15840B}" type="slidenum">
              <a:rPr lang="en-US" smtClean="0"/>
              <a:pPr/>
              <a:t>35</a:t>
            </a:fld>
            <a:endParaRPr lang="en-US"/>
          </a:p>
        </p:txBody>
      </p:sp>
    </p:spTree>
    <p:extLst>
      <p:ext uri="{BB962C8B-B14F-4D97-AF65-F5344CB8AC3E}">
        <p14:creationId xmlns:p14="http://schemas.microsoft.com/office/powerpoint/2010/main" val="505118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copy of our Bowie Points of Pride Brochure</a:t>
            </a:r>
          </a:p>
          <a:p>
            <a:endParaRPr lang="en-US" dirty="0"/>
          </a:p>
          <a:p>
            <a:r>
              <a:rPr lang="en-US" dirty="0"/>
              <a:t>Highlighting our </a:t>
            </a:r>
          </a:p>
          <a:p>
            <a:endParaRPr lang="en-US" dirty="0"/>
          </a:p>
          <a:p>
            <a:pPr marL="193312" indent="-193312">
              <a:buFont typeface="Arial" panose="020B0604020202020204" pitchFamily="34" charset="0"/>
              <a:buChar char="•"/>
            </a:pPr>
            <a:r>
              <a:rPr lang="en-US" dirty="0"/>
              <a:t>Modern teaching facilities</a:t>
            </a:r>
          </a:p>
          <a:p>
            <a:pPr marL="193312" indent="-193312">
              <a:buFont typeface="Arial" panose="020B0604020202020204" pitchFamily="34" charset="0"/>
              <a:buChar char="•"/>
            </a:pPr>
            <a:r>
              <a:rPr lang="en-US" dirty="0"/>
              <a:t>Innovative entrepreneurial partnerships &amp; programs</a:t>
            </a:r>
          </a:p>
          <a:p>
            <a:pPr marL="193312" indent="-193312">
              <a:buFont typeface="Arial" panose="020B0604020202020204" pitchFamily="34" charset="0"/>
              <a:buChar char="•"/>
            </a:pPr>
            <a:r>
              <a:rPr lang="en-US" dirty="0"/>
              <a:t>Distinctive ways we've been recognized</a:t>
            </a:r>
          </a:p>
          <a:p>
            <a:pPr marL="193312" indent="-193312">
              <a:buFont typeface="Arial" panose="020B0604020202020204" pitchFamily="34" charset="0"/>
              <a:buChar char="•"/>
            </a:pPr>
            <a:r>
              <a:rPr lang="en-US" dirty="0"/>
              <a:t>How we are leading in STEM education  and more</a:t>
            </a:r>
          </a:p>
        </p:txBody>
      </p:sp>
      <p:sp>
        <p:nvSpPr>
          <p:cNvPr id="4" name="Slide Number Placeholder 3"/>
          <p:cNvSpPr>
            <a:spLocks noGrp="1"/>
          </p:cNvSpPr>
          <p:nvPr>
            <p:ph type="sldNum" sz="quarter" idx="10"/>
          </p:nvPr>
        </p:nvSpPr>
        <p:spPr/>
        <p:txBody>
          <a:bodyPr/>
          <a:lstStyle/>
          <a:p>
            <a:fld id="{D7202D6D-DC77-4F55-9268-7E1E9B15840B}" type="slidenum">
              <a:rPr lang="en-US" smtClean="0"/>
              <a:pPr/>
              <a:t>36</a:t>
            </a:fld>
            <a:endParaRPr lang="en-US"/>
          </a:p>
        </p:txBody>
      </p:sp>
    </p:spTree>
    <p:extLst>
      <p:ext uri="{BB962C8B-B14F-4D97-AF65-F5344CB8AC3E}">
        <p14:creationId xmlns:p14="http://schemas.microsoft.com/office/powerpoint/2010/main" val="3237052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copy of our Bowie Points of Pride Brochure</a:t>
            </a:r>
          </a:p>
          <a:p>
            <a:endParaRPr lang="en-US" dirty="0"/>
          </a:p>
          <a:p>
            <a:r>
              <a:rPr lang="en-US" dirty="0"/>
              <a:t>Highlighting our </a:t>
            </a:r>
          </a:p>
          <a:p>
            <a:endParaRPr lang="en-US" dirty="0"/>
          </a:p>
          <a:p>
            <a:pPr marL="193312" indent="-193312">
              <a:buFont typeface="Arial" panose="020B0604020202020204" pitchFamily="34" charset="0"/>
              <a:buChar char="•"/>
            </a:pPr>
            <a:r>
              <a:rPr lang="en-US" dirty="0"/>
              <a:t>Modern teaching facilities</a:t>
            </a:r>
          </a:p>
          <a:p>
            <a:pPr marL="193312" indent="-193312">
              <a:buFont typeface="Arial" panose="020B0604020202020204" pitchFamily="34" charset="0"/>
              <a:buChar char="•"/>
            </a:pPr>
            <a:r>
              <a:rPr lang="en-US" dirty="0"/>
              <a:t>Innovative entrepreneurial partnerships &amp; programs</a:t>
            </a:r>
          </a:p>
          <a:p>
            <a:pPr marL="193312" indent="-193312">
              <a:buFont typeface="Arial" panose="020B0604020202020204" pitchFamily="34" charset="0"/>
              <a:buChar char="•"/>
            </a:pPr>
            <a:r>
              <a:rPr lang="en-US" dirty="0"/>
              <a:t>Distinctive ways we've been recognized</a:t>
            </a:r>
          </a:p>
          <a:p>
            <a:pPr marL="193312" indent="-193312">
              <a:buFont typeface="Arial" panose="020B0604020202020204" pitchFamily="34" charset="0"/>
              <a:buChar char="•"/>
            </a:pPr>
            <a:r>
              <a:rPr lang="en-US" dirty="0"/>
              <a:t>How we are leading in STEM education  and more</a:t>
            </a:r>
          </a:p>
        </p:txBody>
      </p:sp>
      <p:sp>
        <p:nvSpPr>
          <p:cNvPr id="4" name="Slide Number Placeholder 3"/>
          <p:cNvSpPr>
            <a:spLocks noGrp="1"/>
          </p:cNvSpPr>
          <p:nvPr>
            <p:ph type="sldNum" sz="quarter" idx="10"/>
          </p:nvPr>
        </p:nvSpPr>
        <p:spPr/>
        <p:txBody>
          <a:bodyPr/>
          <a:lstStyle/>
          <a:p>
            <a:fld id="{D7202D6D-DC77-4F55-9268-7E1E9B15840B}" type="slidenum">
              <a:rPr lang="en-US" smtClean="0"/>
              <a:pPr/>
              <a:t>37</a:t>
            </a:fld>
            <a:endParaRPr lang="en-US"/>
          </a:p>
        </p:txBody>
      </p:sp>
    </p:spTree>
    <p:extLst>
      <p:ext uri="{BB962C8B-B14F-4D97-AF65-F5344CB8AC3E}">
        <p14:creationId xmlns:p14="http://schemas.microsoft.com/office/powerpoint/2010/main" val="3760505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Home›</a:t>
            </a:r>
            <a:endParaRPr lang="en-US" dirty="0"/>
          </a:p>
          <a:p>
            <a:r>
              <a:rPr lang="en-US" dirty="0">
                <a:hlinkClick r:id="rId3"/>
              </a:rPr>
              <a:t>Admissions &amp; Aid›</a:t>
            </a:r>
            <a:endParaRPr lang="en-US" dirty="0"/>
          </a:p>
          <a:p>
            <a:r>
              <a:rPr lang="en-US" dirty="0">
                <a:hlinkClick r:id="rId3"/>
              </a:rPr>
              <a:t>Visit Us›</a:t>
            </a:r>
            <a:r>
              <a:rPr lang="en-US" dirty="0"/>
              <a:t> </a:t>
            </a:r>
          </a:p>
          <a:p>
            <a:r>
              <a:rPr lang="en-US" b="1" dirty="0"/>
              <a:t>Campus Tour</a:t>
            </a:r>
          </a:p>
          <a:p>
            <a:endParaRPr lang="en-US" dirty="0"/>
          </a:p>
          <a:p>
            <a:endParaRPr lang="en-US" dirty="0"/>
          </a:p>
          <a:p>
            <a:r>
              <a:rPr lang="en-US" dirty="0"/>
              <a:t>Please visit the website to enjoy our interactive virtual tour of the beautiful Bowie State University campus and scroll through the slideshow below.</a:t>
            </a:r>
          </a:p>
          <a:p>
            <a:endParaRPr lang="en-US" dirty="0"/>
          </a:p>
          <a:p>
            <a:r>
              <a:rPr lang="en-US" dirty="0"/>
              <a:t>https://bowiestate.edu/admissions-and-aid/visit-us/campus-tour.php</a:t>
            </a:r>
          </a:p>
        </p:txBody>
      </p:sp>
      <p:sp>
        <p:nvSpPr>
          <p:cNvPr id="4" name="Slide Number Placeholder 3"/>
          <p:cNvSpPr>
            <a:spLocks noGrp="1"/>
          </p:cNvSpPr>
          <p:nvPr>
            <p:ph type="sldNum" sz="quarter" idx="10"/>
          </p:nvPr>
        </p:nvSpPr>
        <p:spPr/>
        <p:txBody>
          <a:bodyPr/>
          <a:lstStyle/>
          <a:p>
            <a:fld id="{D7202D6D-DC77-4F55-9268-7E1E9B15840B}" type="slidenum">
              <a:rPr lang="en-US" smtClean="0"/>
              <a:pPr/>
              <a:t>38</a:t>
            </a:fld>
            <a:endParaRPr lang="en-US"/>
          </a:p>
        </p:txBody>
      </p:sp>
    </p:spTree>
    <p:extLst>
      <p:ext uri="{BB962C8B-B14F-4D97-AF65-F5344CB8AC3E}">
        <p14:creationId xmlns:p14="http://schemas.microsoft.com/office/powerpoint/2010/main" val="3726634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Alerts</a:t>
            </a:r>
            <a:r>
              <a:rPr lang="en-US" baseline="0" dirty="0"/>
              <a:t> about: Public Safety, inclement weather updates affecting alternative school hours</a:t>
            </a:r>
          </a:p>
          <a:p>
            <a:r>
              <a:rPr lang="en-US" baseline="0" dirty="0"/>
              <a:t>Some cell phone charges for text messaging may apply depending on your carrier.</a:t>
            </a:r>
          </a:p>
          <a:p>
            <a:r>
              <a:rPr lang="en-US" baseline="0" dirty="0"/>
              <a:t>Bees will only send emergency messages.</a:t>
            </a:r>
          </a:p>
          <a:p>
            <a:r>
              <a:rPr lang="en-US" baseline="0" dirty="0"/>
              <a:t>Problems while registering, please call Lavel Jones (301) 860-4050</a:t>
            </a:r>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39</a:t>
            </a:fld>
            <a:endParaRPr lang="en-US" sz="1400">
              <a:solidFill>
                <a:prstClr val="black"/>
              </a:solidFill>
              <a:latin typeface="Calibri"/>
            </a:endParaRPr>
          </a:p>
        </p:txBody>
      </p:sp>
    </p:spTree>
    <p:extLst>
      <p:ext uri="{BB962C8B-B14F-4D97-AF65-F5344CB8AC3E}">
        <p14:creationId xmlns:p14="http://schemas.microsoft.com/office/powerpoint/2010/main" val="2310976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40</a:t>
            </a:fld>
            <a:endParaRPr lang="en-US" sz="1400">
              <a:solidFill>
                <a:prstClr val="black"/>
              </a:solidFill>
              <a:latin typeface="Calibri"/>
            </a:endParaRPr>
          </a:p>
        </p:txBody>
      </p:sp>
    </p:spTree>
    <p:extLst>
      <p:ext uri="{BB962C8B-B14F-4D97-AF65-F5344CB8AC3E}">
        <p14:creationId xmlns:p14="http://schemas.microsoft.com/office/powerpoint/2010/main" val="3630390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41</a:t>
            </a:fld>
            <a:endParaRPr lang="en-US" sz="1400">
              <a:solidFill>
                <a:prstClr val="black"/>
              </a:solidFill>
              <a:latin typeface="Calibri"/>
            </a:endParaRPr>
          </a:p>
        </p:txBody>
      </p:sp>
    </p:spTree>
    <p:extLst>
      <p:ext uri="{BB962C8B-B14F-4D97-AF65-F5344CB8AC3E}">
        <p14:creationId xmlns:p14="http://schemas.microsoft.com/office/powerpoint/2010/main" val="390930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Bulldog Card is Bowie State University’s official ID for faculty, staff, and students.</a:t>
            </a:r>
          </a:p>
          <a:p>
            <a:endParaRPr lang="en-US" dirty="0"/>
          </a:p>
          <a:p>
            <a:r>
              <a:rPr lang="en-US" dirty="0"/>
              <a:t>Your Bulldog ID is a lot more than just a piece of personalized plastic. Here's where and how you can use your card.</a:t>
            </a:r>
          </a:p>
          <a:p>
            <a:endParaRPr lang="en-US" dirty="0"/>
          </a:p>
          <a:p>
            <a:r>
              <a:rPr lang="en-US" dirty="0"/>
              <a:t>As an identification card</a:t>
            </a:r>
          </a:p>
          <a:p>
            <a:r>
              <a:rPr lang="en-US" dirty="0"/>
              <a:t>As a meal card</a:t>
            </a:r>
          </a:p>
          <a:p>
            <a:r>
              <a:rPr lang="en-US" dirty="0"/>
              <a:t>Campus retail outlets</a:t>
            </a:r>
          </a:p>
          <a:p>
            <a:r>
              <a:rPr lang="en-US" dirty="0"/>
              <a:t>Paying fees (graduation, parking, etc.)</a:t>
            </a:r>
          </a:p>
          <a:p>
            <a:r>
              <a:rPr lang="en-US" dirty="0"/>
              <a:t>Buying books and apparel at the Bookstore</a:t>
            </a:r>
          </a:p>
          <a:p>
            <a:r>
              <a:rPr lang="en-US" dirty="0"/>
              <a:t>Print/Check out library books</a:t>
            </a:r>
          </a:p>
          <a:p>
            <a:r>
              <a:rPr lang="en-US" dirty="0"/>
              <a:t>Allocating Financial Aid</a:t>
            </a:r>
          </a:p>
          <a:p>
            <a:r>
              <a:rPr lang="en-US" dirty="0"/>
              <a:t>Vending Services (beverage and snack machines)</a:t>
            </a:r>
          </a:p>
          <a:p>
            <a:endParaRPr lang="en-US" dirty="0"/>
          </a:p>
          <a:p>
            <a:r>
              <a:rPr lang="en-US" b="1" dirty="0"/>
              <a:t>New Employees</a:t>
            </a:r>
          </a:p>
          <a:p>
            <a:r>
              <a:rPr lang="en-US" dirty="0"/>
              <a:t>All eligible employees are required to have a Bulldog Card while on campus. In order to receive a Bulldog Card, new employees must</a:t>
            </a:r>
          </a:p>
          <a:p>
            <a:endParaRPr lang="en-US" dirty="0"/>
          </a:p>
          <a:p>
            <a:pPr marL="193312" indent="-193312">
              <a:buFont typeface="Arial" panose="020B0604020202020204" pitchFamily="34" charset="0"/>
              <a:buChar char="•"/>
            </a:pPr>
            <a:r>
              <a:rPr lang="en-US" dirty="0"/>
              <a:t>Email a headshot to </a:t>
            </a:r>
            <a:r>
              <a:rPr lang="en-US" dirty="0">
                <a:hlinkClick r:id="rId3"/>
              </a:rPr>
              <a:t>bulldogcard@bowiestate.edu</a:t>
            </a:r>
            <a:r>
              <a:rPr lang="en-US" dirty="0"/>
              <a:t> (you’ll receive notification when ready for pickup)</a:t>
            </a:r>
          </a:p>
          <a:p>
            <a:pPr marL="193312" indent="-193312">
              <a:buFont typeface="Arial" panose="020B0604020202020204" pitchFamily="34" charset="0"/>
              <a:buChar char="•"/>
            </a:pPr>
            <a:r>
              <a:rPr lang="en-US" dirty="0"/>
              <a:t>Produce a copy of their New Employee Identification Card Memorandum completed by the HR Department (new employees or 1st issue)</a:t>
            </a:r>
          </a:p>
          <a:p>
            <a:pPr marL="193312" indent="-193312">
              <a:buFont typeface="Arial" panose="020B0604020202020204" pitchFamily="34" charset="0"/>
              <a:buChar char="•"/>
            </a:pPr>
            <a:endParaRPr lang="en-US" dirty="0"/>
          </a:p>
          <a:p>
            <a:pPr marL="193312" indent="-193312">
              <a:buFont typeface="Arial" panose="020B0604020202020204" pitchFamily="34" charset="0"/>
              <a:buChar char="•"/>
            </a:pPr>
            <a:r>
              <a:rPr lang="en-US" dirty="0"/>
              <a:t>Produce photo identification (government-issued ID, driver’s license, passport, etc.)</a:t>
            </a:r>
          </a:p>
          <a:p>
            <a:endParaRPr lang="en-US" dirty="0"/>
          </a:p>
          <a:p>
            <a:r>
              <a:rPr lang="en-US" dirty="0"/>
              <a:t>Please bring all documents to the Bulldog Card Office/Office of Auxiliary Services, on the first floor of the Student Center, Room 1025. </a:t>
            </a:r>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42</a:t>
            </a:fld>
            <a:endParaRPr lang="en-US" sz="1400">
              <a:solidFill>
                <a:prstClr val="black"/>
              </a:solidFill>
              <a:latin typeface="Calibri"/>
            </a:endParaRPr>
          </a:p>
        </p:txBody>
      </p:sp>
    </p:spTree>
    <p:extLst>
      <p:ext uri="{BB962C8B-B14F-4D97-AF65-F5344CB8AC3E}">
        <p14:creationId xmlns:p14="http://schemas.microsoft.com/office/powerpoint/2010/main" val="1908286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43</a:t>
            </a:fld>
            <a:endParaRPr lang="en-US" sz="1400">
              <a:solidFill>
                <a:prstClr val="black"/>
              </a:solidFill>
              <a:latin typeface="Calibri"/>
            </a:endParaRPr>
          </a:p>
        </p:txBody>
      </p:sp>
    </p:spTree>
    <p:extLst>
      <p:ext uri="{BB962C8B-B14F-4D97-AF65-F5344CB8AC3E}">
        <p14:creationId xmlns:p14="http://schemas.microsoft.com/office/powerpoint/2010/main" val="2430260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you will learn what information security is as well as what your responsibility is to help ensure that the principles are applied within your organization.</a:t>
            </a:r>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44</a:t>
            </a:fld>
            <a:endParaRPr lang="en-US" sz="1400">
              <a:solidFill>
                <a:prstClr val="black"/>
              </a:solidFill>
              <a:latin typeface="Calibri"/>
            </a:endParaRPr>
          </a:p>
        </p:txBody>
      </p:sp>
    </p:spTree>
    <p:extLst>
      <p:ext uri="{BB962C8B-B14F-4D97-AF65-F5344CB8AC3E}">
        <p14:creationId xmlns:p14="http://schemas.microsoft.com/office/powerpoint/2010/main" val="78254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Contribution</a:t>
            </a:r>
            <a:endParaRPr lang="en-US" sz="1300" dirty="0"/>
          </a:p>
          <a:p>
            <a:pPr lvl="0"/>
            <a:r>
              <a:rPr lang="en-US" sz="1300" dirty="0"/>
              <a:t>Your employer contributes a certain amount, which is determined annually by the state system’s actuary. You must contribute 7% of your earnable compensation.</a:t>
            </a:r>
          </a:p>
          <a:p>
            <a:endParaRPr lang="en-US" sz="1300" b="1" dirty="0"/>
          </a:p>
          <a:p>
            <a:r>
              <a:rPr lang="en-US" sz="1300" b="1" dirty="0"/>
              <a:t>Investment Management</a:t>
            </a:r>
            <a:endParaRPr lang="en-US" sz="1300" dirty="0"/>
          </a:p>
          <a:p>
            <a:pPr lvl="0"/>
            <a:r>
              <a:rPr lang="en-US" sz="1300" dirty="0"/>
              <a:t>The SPRPS assets are invested by the Investment Division of the SRPS and external professional investment managers chosen by the SRPS Board of Trustees. You do not bear any personal investment risk.</a:t>
            </a:r>
          </a:p>
          <a:p>
            <a:endParaRPr lang="en-US" sz="1300" dirty="0"/>
          </a:p>
          <a:p>
            <a:r>
              <a:rPr lang="en-US" sz="1300" b="1" dirty="0"/>
              <a:t>Defined Benefit Plan </a:t>
            </a:r>
          </a:p>
          <a:p>
            <a:r>
              <a:rPr lang="en-US" sz="1300" dirty="0"/>
              <a:t>MSRPS offers benefits such as ordinary disability and accidental disability, death benefits, and cost of living increases periodically</a:t>
            </a:r>
          </a:p>
          <a:p>
            <a:endParaRPr lang="en-US" sz="1300" b="1" dirty="0"/>
          </a:p>
          <a:p>
            <a:r>
              <a:rPr lang="en-US" sz="1300" b="1" dirty="0"/>
              <a:t>Vesting</a:t>
            </a:r>
            <a:endParaRPr lang="en-US" sz="1300" dirty="0"/>
          </a:p>
          <a:p>
            <a:pPr lvl="0"/>
            <a:r>
              <a:rPr lang="en-US" sz="1300" dirty="0"/>
              <a:t>You are fully vested after completing 10 years of eligibility service.</a:t>
            </a:r>
          </a:p>
          <a:p>
            <a:endParaRPr lang="en-US" sz="1300" b="1" dirty="0"/>
          </a:p>
          <a:p>
            <a:r>
              <a:rPr lang="en-US" sz="1300" b="1" dirty="0"/>
              <a:t>Limited Portability</a:t>
            </a:r>
            <a:endParaRPr lang="en-US" sz="1300" dirty="0"/>
          </a:p>
          <a:p>
            <a:pPr lvl="0"/>
            <a:r>
              <a:rPr lang="en-US" sz="1300" dirty="0"/>
              <a:t>Limited portability among certain governmental agencies within the State of Maryland.</a:t>
            </a: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4</a:t>
            </a:fld>
            <a:endParaRPr lang="en-US"/>
          </a:p>
        </p:txBody>
      </p:sp>
    </p:spTree>
    <p:extLst>
      <p:ext uri="{BB962C8B-B14F-4D97-AF65-F5344CB8AC3E}">
        <p14:creationId xmlns:p14="http://schemas.microsoft.com/office/powerpoint/2010/main" val="56791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Training Registration</a:t>
            </a:r>
          </a:p>
          <a:p>
            <a:endParaRPr lang="en-US" dirty="0"/>
          </a:p>
          <a:p>
            <a:r>
              <a:rPr lang="en-US" dirty="0"/>
              <a:t>Title IX Sexual Harassment Training</a:t>
            </a:r>
          </a:p>
          <a:p>
            <a:pPr marL="179525" indent="-179525">
              <a:buFontTx/>
              <a:buChar char="-"/>
            </a:pPr>
            <a:r>
              <a:rPr lang="en-US" dirty="0"/>
              <a:t>Virtual Instructor-led training. </a:t>
            </a:r>
          </a:p>
          <a:p>
            <a:pPr marL="179525" indent="-179525">
              <a:buFontTx/>
              <a:buChar char="-"/>
            </a:pPr>
            <a:r>
              <a:rPr lang="en-US" dirty="0"/>
              <a:t>All sessions times are 10:00am -12:00pm</a:t>
            </a:r>
          </a:p>
          <a:p>
            <a:pPr marL="179525" indent="-179525" defTabSz="957468">
              <a:buFontTx/>
              <a:buChar char="-"/>
              <a:defRPr/>
            </a:pPr>
            <a:r>
              <a:rPr lang="en-US" dirty="0"/>
              <a:t>Must register today for the next available session. </a:t>
            </a:r>
          </a:p>
          <a:p>
            <a:pPr marL="179525" indent="-179525">
              <a:buFontTx/>
              <a:buChar char="-"/>
            </a:pPr>
            <a:r>
              <a:rPr lang="en-US" dirty="0"/>
              <a:t>You will receive a link to the training from </a:t>
            </a:r>
          </a:p>
          <a:p>
            <a:endParaRPr lang="en-US" dirty="0"/>
          </a:p>
          <a:p>
            <a:r>
              <a:rPr lang="en-US" dirty="0"/>
              <a:t>Get Inclusive!</a:t>
            </a:r>
          </a:p>
          <a:p>
            <a:pPr marL="179525" indent="-179525">
              <a:buFontTx/>
              <a:buChar char="-"/>
            </a:pPr>
            <a:r>
              <a:rPr lang="en-US" dirty="0"/>
              <a:t>Online Self-paced training. Will receive email from Meridian to register for this training.</a:t>
            </a:r>
          </a:p>
          <a:p>
            <a:pPr marL="179525" indent="-179525">
              <a:buFontTx/>
              <a:buChar char="-"/>
            </a:pPr>
            <a:endParaRPr lang="en-US" dirty="0"/>
          </a:p>
          <a:p>
            <a:pPr marL="179525" indent="-179525">
              <a:buFontTx/>
              <a:buChar char="-"/>
            </a:pPr>
            <a:r>
              <a:rPr lang="en-US" dirty="0"/>
              <a:t>Participants receive a certification of completion for completing both trainings.</a:t>
            </a:r>
          </a:p>
          <a:p>
            <a:endParaRPr lang="en-US" dirty="0"/>
          </a:p>
          <a:p>
            <a:r>
              <a:rPr lang="en-US" dirty="0">
                <a:hlinkClick r:id="rId3"/>
              </a:rPr>
              <a:t>Sexual Harassment Training Registration | Bowie State</a:t>
            </a:r>
            <a:endParaRPr lang="en-US" dirty="0"/>
          </a:p>
        </p:txBody>
      </p:sp>
      <p:sp>
        <p:nvSpPr>
          <p:cNvPr id="4" name="Slide Number Placeholder 3"/>
          <p:cNvSpPr>
            <a:spLocks noGrp="1"/>
          </p:cNvSpPr>
          <p:nvPr>
            <p:ph type="sldNum" sz="quarter" idx="5"/>
          </p:nvPr>
        </p:nvSpPr>
        <p:spPr/>
        <p:txBody>
          <a:bodyPr/>
          <a:lstStyle/>
          <a:p>
            <a:fld id="{D7202D6D-DC77-4F55-9268-7E1E9B15840B}" type="slidenum">
              <a:rPr lang="en-US" smtClean="0"/>
              <a:pPr/>
              <a:t>47</a:t>
            </a:fld>
            <a:endParaRPr lang="en-US"/>
          </a:p>
        </p:txBody>
      </p:sp>
    </p:spTree>
    <p:extLst>
      <p:ext uri="{BB962C8B-B14F-4D97-AF65-F5344CB8AC3E}">
        <p14:creationId xmlns:p14="http://schemas.microsoft.com/office/powerpoint/2010/main" val="519390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Training Registration</a:t>
            </a:r>
          </a:p>
          <a:p>
            <a:endParaRPr lang="en-US" dirty="0"/>
          </a:p>
          <a:p>
            <a:r>
              <a:rPr lang="en-US" dirty="0"/>
              <a:t>Title IX Sexual Harassment Training</a:t>
            </a:r>
          </a:p>
          <a:p>
            <a:pPr marL="179525" indent="-179525">
              <a:buFontTx/>
              <a:buChar char="-"/>
            </a:pPr>
            <a:r>
              <a:rPr lang="en-US" dirty="0"/>
              <a:t>Virtual Instructor-led training. </a:t>
            </a:r>
          </a:p>
          <a:p>
            <a:pPr marL="179525" indent="-179525">
              <a:buFontTx/>
              <a:buChar char="-"/>
            </a:pPr>
            <a:r>
              <a:rPr lang="en-US" dirty="0"/>
              <a:t>All sessions times are 10:00am -12:00pm</a:t>
            </a:r>
          </a:p>
          <a:p>
            <a:pPr marL="179525" indent="-179525" defTabSz="957468">
              <a:buFontTx/>
              <a:buChar char="-"/>
              <a:defRPr/>
            </a:pPr>
            <a:r>
              <a:rPr lang="en-US" dirty="0"/>
              <a:t>Must register today for the next available session. </a:t>
            </a:r>
          </a:p>
          <a:p>
            <a:pPr marL="179525" indent="-179525">
              <a:buFontTx/>
              <a:buChar char="-"/>
            </a:pPr>
            <a:r>
              <a:rPr lang="en-US" dirty="0"/>
              <a:t>You will receive a link to the training from </a:t>
            </a:r>
          </a:p>
          <a:p>
            <a:endParaRPr lang="en-US" dirty="0"/>
          </a:p>
          <a:p>
            <a:r>
              <a:rPr lang="en-US" dirty="0"/>
              <a:t>Get Inclusive!</a:t>
            </a:r>
          </a:p>
          <a:p>
            <a:pPr marL="179525" indent="-179525">
              <a:buFontTx/>
              <a:buChar char="-"/>
            </a:pPr>
            <a:r>
              <a:rPr lang="en-US" dirty="0"/>
              <a:t>Online Self-paced training. Will receive email from Meridian to register for this training.</a:t>
            </a:r>
          </a:p>
          <a:p>
            <a:pPr marL="179525" indent="-179525">
              <a:buFontTx/>
              <a:buChar char="-"/>
            </a:pPr>
            <a:endParaRPr lang="en-US" dirty="0"/>
          </a:p>
          <a:p>
            <a:pPr marL="179525" indent="-179525">
              <a:buFontTx/>
              <a:buChar char="-"/>
            </a:pPr>
            <a:r>
              <a:rPr lang="en-US" dirty="0"/>
              <a:t>Participants receive a certification of completion for completing both trainings.</a:t>
            </a:r>
          </a:p>
          <a:p>
            <a:endParaRPr lang="en-US" dirty="0"/>
          </a:p>
          <a:p>
            <a:r>
              <a:rPr lang="en-US" dirty="0">
                <a:hlinkClick r:id="rId3"/>
              </a:rPr>
              <a:t>Sexual Harassment Training Registration | Bowie State</a:t>
            </a:r>
            <a:endParaRPr lang="en-US" dirty="0"/>
          </a:p>
        </p:txBody>
      </p:sp>
      <p:sp>
        <p:nvSpPr>
          <p:cNvPr id="4" name="Slide Number Placeholder 3"/>
          <p:cNvSpPr>
            <a:spLocks noGrp="1"/>
          </p:cNvSpPr>
          <p:nvPr>
            <p:ph type="sldNum" sz="quarter" idx="5"/>
          </p:nvPr>
        </p:nvSpPr>
        <p:spPr/>
        <p:txBody>
          <a:bodyPr/>
          <a:lstStyle/>
          <a:p>
            <a:fld id="{D7202D6D-DC77-4F55-9268-7E1E9B15840B}" type="slidenum">
              <a:rPr lang="en-US" smtClean="0"/>
              <a:pPr/>
              <a:t>48</a:t>
            </a:fld>
            <a:endParaRPr lang="en-US"/>
          </a:p>
        </p:txBody>
      </p:sp>
    </p:spTree>
    <p:extLst>
      <p:ext uri="{BB962C8B-B14F-4D97-AF65-F5344CB8AC3E}">
        <p14:creationId xmlns:p14="http://schemas.microsoft.com/office/powerpoint/2010/main" val="2385605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Training Registration</a:t>
            </a:r>
          </a:p>
          <a:p>
            <a:endParaRPr lang="en-US" dirty="0"/>
          </a:p>
          <a:p>
            <a:r>
              <a:rPr lang="en-US" dirty="0"/>
              <a:t>Title IX Sexual Harassment Training</a:t>
            </a:r>
          </a:p>
          <a:p>
            <a:pPr marL="179525" indent="-179525">
              <a:buFontTx/>
              <a:buChar char="-"/>
            </a:pPr>
            <a:r>
              <a:rPr lang="en-US" dirty="0"/>
              <a:t>Virtual Instructor-led training. </a:t>
            </a:r>
          </a:p>
          <a:p>
            <a:pPr marL="179525" indent="-179525">
              <a:buFontTx/>
              <a:buChar char="-"/>
            </a:pPr>
            <a:r>
              <a:rPr lang="en-US" dirty="0"/>
              <a:t>All sessions times are 10:00am -12:00pm</a:t>
            </a:r>
          </a:p>
          <a:p>
            <a:pPr marL="179525" indent="-179525" defTabSz="957468">
              <a:buFontTx/>
              <a:buChar char="-"/>
              <a:defRPr/>
            </a:pPr>
            <a:r>
              <a:rPr lang="en-US" dirty="0"/>
              <a:t>Must register today for the next available session. </a:t>
            </a:r>
          </a:p>
          <a:p>
            <a:pPr marL="179525" indent="-179525">
              <a:buFontTx/>
              <a:buChar char="-"/>
            </a:pPr>
            <a:r>
              <a:rPr lang="en-US" dirty="0"/>
              <a:t>You will receive a link to the training from </a:t>
            </a:r>
          </a:p>
          <a:p>
            <a:endParaRPr lang="en-US" dirty="0"/>
          </a:p>
          <a:p>
            <a:r>
              <a:rPr lang="en-US" dirty="0"/>
              <a:t>Get Inclusive!</a:t>
            </a:r>
          </a:p>
          <a:p>
            <a:pPr marL="179525" indent="-179525">
              <a:buFontTx/>
              <a:buChar char="-"/>
            </a:pPr>
            <a:r>
              <a:rPr lang="en-US" dirty="0"/>
              <a:t>Online Self-paced training. Will receive email from Meridian to register for this training.</a:t>
            </a:r>
          </a:p>
          <a:p>
            <a:pPr marL="179525" indent="-179525">
              <a:buFontTx/>
              <a:buChar char="-"/>
            </a:pPr>
            <a:endParaRPr lang="en-US" dirty="0"/>
          </a:p>
          <a:p>
            <a:pPr marL="179525" indent="-179525">
              <a:buFontTx/>
              <a:buChar char="-"/>
            </a:pPr>
            <a:r>
              <a:rPr lang="en-US" dirty="0"/>
              <a:t>Participants receive a certification of completion for completing both trainings.</a:t>
            </a:r>
          </a:p>
          <a:p>
            <a:endParaRPr lang="en-US" dirty="0"/>
          </a:p>
          <a:p>
            <a:r>
              <a:rPr lang="en-US" dirty="0">
                <a:hlinkClick r:id="rId3"/>
              </a:rPr>
              <a:t>Sexual Harassment Training Registration | Bowie State</a:t>
            </a:r>
            <a:endParaRPr lang="en-US" dirty="0"/>
          </a:p>
        </p:txBody>
      </p:sp>
      <p:sp>
        <p:nvSpPr>
          <p:cNvPr id="4" name="Slide Number Placeholder 3"/>
          <p:cNvSpPr>
            <a:spLocks noGrp="1"/>
          </p:cNvSpPr>
          <p:nvPr>
            <p:ph type="sldNum" sz="quarter" idx="5"/>
          </p:nvPr>
        </p:nvSpPr>
        <p:spPr/>
        <p:txBody>
          <a:bodyPr/>
          <a:lstStyle/>
          <a:p>
            <a:fld id="{D7202D6D-DC77-4F55-9268-7E1E9B15840B}" type="slidenum">
              <a:rPr lang="en-US" smtClean="0"/>
              <a:pPr/>
              <a:t>49</a:t>
            </a:fld>
            <a:endParaRPr lang="en-US"/>
          </a:p>
        </p:txBody>
      </p:sp>
    </p:spTree>
    <p:extLst>
      <p:ext uri="{BB962C8B-B14F-4D97-AF65-F5344CB8AC3E}">
        <p14:creationId xmlns:p14="http://schemas.microsoft.com/office/powerpoint/2010/main" val="108642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02D6D-DC77-4F55-9268-7E1E9B15840B}" type="slidenum">
              <a:rPr lang="en-US" smtClean="0"/>
              <a:pPr/>
              <a:t>50</a:t>
            </a:fld>
            <a:endParaRPr lang="en-US"/>
          </a:p>
        </p:txBody>
      </p:sp>
    </p:spTree>
    <p:extLst>
      <p:ext uri="{BB962C8B-B14F-4D97-AF65-F5344CB8AC3E}">
        <p14:creationId xmlns:p14="http://schemas.microsoft.com/office/powerpoint/2010/main" val="66257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202D6D-DC77-4F55-9268-7E1E9B15840B}" type="slidenum">
              <a:rPr lang="en-US" smtClean="0"/>
              <a:pPr/>
              <a:t>51</a:t>
            </a:fld>
            <a:endParaRPr lang="en-US"/>
          </a:p>
        </p:txBody>
      </p:sp>
    </p:spTree>
    <p:extLst>
      <p:ext uri="{BB962C8B-B14F-4D97-AF65-F5344CB8AC3E}">
        <p14:creationId xmlns:p14="http://schemas.microsoft.com/office/powerpoint/2010/main" val="1364430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750" indent="-257750">
              <a:buFont typeface="+mj-lt"/>
              <a:buAutoNum type="arabicPeriod"/>
            </a:pPr>
            <a:r>
              <a:rPr lang="en-US" sz="1400" dirty="0" err="1"/>
              <a:t>Fdfj</a:t>
            </a:r>
            <a:endParaRPr lang="en-US" sz="1400" dirty="0"/>
          </a:p>
          <a:p>
            <a:pPr marL="257750" indent="-257750">
              <a:buFont typeface="+mj-lt"/>
              <a:buAutoNum type="arabicPeriod"/>
            </a:pPr>
            <a:r>
              <a:rPr lang="en-US" sz="1400" dirty="0"/>
              <a:t>The Comptroller's Office and the Central Payroll Bureau are excited to offer the new Payroll Online Service Center to provide services that have been requested by state employees. </a:t>
            </a:r>
          </a:p>
          <a:p>
            <a:endParaRPr lang="en-US" sz="1400" dirty="0"/>
          </a:p>
          <a:p>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52</a:t>
            </a:fld>
            <a:endParaRPr lang="en-US" sz="1400">
              <a:solidFill>
                <a:prstClr val="black"/>
              </a:solidFill>
              <a:latin typeface="Calibri"/>
            </a:endParaRPr>
          </a:p>
        </p:txBody>
      </p:sp>
    </p:spTree>
    <p:extLst>
      <p:ext uri="{BB962C8B-B14F-4D97-AF65-F5344CB8AC3E}">
        <p14:creationId xmlns:p14="http://schemas.microsoft.com/office/powerpoint/2010/main" val="3565379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750" indent="-257750">
              <a:buFont typeface="+mj-lt"/>
              <a:buAutoNum type="arabicPeriod"/>
            </a:pPr>
            <a:r>
              <a:rPr lang="en-US" sz="1400" dirty="0" err="1"/>
              <a:t>Fdfj</a:t>
            </a:r>
            <a:endParaRPr lang="en-US" sz="1400" dirty="0"/>
          </a:p>
          <a:p>
            <a:pPr marL="257750" indent="-257750">
              <a:buFont typeface="+mj-lt"/>
              <a:buAutoNum type="arabicPeriod"/>
            </a:pPr>
            <a:r>
              <a:rPr lang="en-US" sz="1400" dirty="0"/>
              <a:t>The Comptroller's Office and the Central Payroll Bureau are excited to offer the new Payroll Online Service Center to provide services that have been requested by state employees. </a:t>
            </a:r>
          </a:p>
          <a:p>
            <a:endParaRPr lang="en-US" sz="1400" dirty="0"/>
          </a:p>
          <a:p>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53</a:t>
            </a:fld>
            <a:endParaRPr lang="en-US" sz="1400">
              <a:solidFill>
                <a:prstClr val="black"/>
              </a:solidFill>
              <a:latin typeface="Calibri"/>
            </a:endParaRPr>
          </a:p>
        </p:txBody>
      </p:sp>
    </p:spTree>
    <p:extLst>
      <p:ext uri="{BB962C8B-B14F-4D97-AF65-F5344CB8AC3E}">
        <p14:creationId xmlns:p14="http://schemas.microsoft.com/office/powerpoint/2010/main" val="1240731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750" indent="-257750">
              <a:buFont typeface="+mj-lt"/>
              <a:buAutoNum type="arabicPeriod"/>
            </a:pPr>
            <a:r>
              <a:rPr lang="en-US" sz="1400" dirty="0" err="1"/>
              <a:t>Fdfj</a:t>
            </a:r>
            <a:endParaRPr lang="en-US" sz="1400" dirty="0"/>
          </a:p>
          <a:p>
            <a:pPr marL="257750" indent="-257750">
              <a:buFont typeface="+mj-lt"/>
              <a:buAutoNum type="arabicPeriod"/>
            </a:pPr>
            <a:r>
              <a:rPr lang="en-US" sz="1400" dirty="0"/>
              <a:t>The Comptroller's Office and the Central Payroll Bureau are excited to offer the new Payroll Online Service Center to provide services that have been requested by state employees. </a:t>
            </a:r>
          </a:p>
          <a:p>
            <a:endParaRPr lang="en-US" sz="1400" dirty="0"/>
          </a:p>
          <a:p>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54</a:t>
            </a:fld>
            <a:endParaRPr lang="en-US" sz="1400">
              <a:solidFill>
                <a:prstClr val="black"/>
              </a:solidFill>
              <a:latin typeface="Calibri"/>
            </a:endParaRPr>
          </a:p>
        </p:txBody>
      </p:sp>
    </p:spTree>
    <p:extLst>
      <p:ext uri="{BB962C8B-B14F-4D97-AF65-F5344CB8AC3E}">
        <p14:creationId xmlns:p14="http://schemas.microsoft.com/office/powerpoint/2010/main" val="3966758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750" indent="-257750">
              <a:buFont typeface="+mj-lt"/>
              <a:buAutoNum type="arabicPeriod"/>
            </a:pPr>
            <a:r>
              <a:rPr lang="en-US" sz="1400" dirty="0" err="1"/>
              <a:t>Fdfj</a:t>
            </a:r>
            <a:endParaRPr lang="en-US" sz="1400" dirty="0"/>
          </a:p>
          <a:p>
            <a:pPr marL="257750" indent="-257750">
              <a:buFont typeface="+mj-lt"/>
              <a:buAutoNum type="arabicPeriod"/>
            </a:pPr>
            <a:r>
              <a:rPr lang="en-US" sz="1400" dirty="0"/>
              <a:t>The Comptroller's Office and the Central Payroll Bureau are excited to offer the new Payroll Online Service Center to provide services that have been requested by state employees. </a:t>
            </a:r>
          </a:p>
          <a:p>
            <a:endParaRPr lang="en-US" sz="1400" dirty="0"/>
          </a:p>
          <a:p>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55</a:t>
            </a:fld>
            <a:endParaRPr lang="en-US" sz="1400">
              <a:solidFill>
                <a:prstClr val="black"/>
              </a:solidFill>
              <a:latin typeface="Calibri"/>
            </a:endParaRPr>
          </a:p>
        </p:txBody>
      </p:sp>
    </p:spTree>
    <p:extLst>
      <p:ext uri="{BB962C8B-B14F-4D97-AF65-F5344CB8AC3E}">
        <p14:creationId xmlns:p14="http://schemas.microsoft.com/office/powerpoint/2010/main" val="8614490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202D6D-DC77-4F55-9268-7E1E9B15840B}" type="slidenum">
              <a:rPr lang="en-US" smtClean="0"/>
              <a:pPr/>
              <a:t>56</a:t>
            </a:fld>
            <a:endParaRPr lang="en-US"/>
          </a:p>
        </p:txBody>
      </p:sp>
    </p:spTree>
    <p:extLst>
      <p:ext uri="{BB962C8B-B14F-4D97-AF65-F5344CB8AC3E}">
        <p14:creationId xmlns:p14="http://schemas.microsoft.com/office/powerpoint/2010/main" val="291149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How benefits are determined:</a:t>
            </a:r>
            <a:endParaRPr lang="en-US" sz="1300" dirty="0"/>
          </a:p>
          <a:p>
            <a:r>
              <a:rPr lang="en-US" sz="1300" dirty="0"/>
              <a:t>Benefits are calculated using a specific formula that takes into consideration your age, a fixed percentage of your years of service, and your average final compensation.</a:t>
            </a:r>
          </a:p>
          <a:p>
            <a:endParaRPr lang="en-US" sz="1300" b="1" dirty="0"/>
          </a:p>
          <a:p>
            <a:r>
              <a:rPr lang="en-US" sz="1300" b="1" dirty="0"/>
              <a:t>How benefits are paid:</a:t>
            </a:r>
            <a:endParaRPr lang="en-US" sz="1300" dirty="0"/>
          </a:p>
          <a:p>
            <a:r>
              <a:rPr lang="en-US" sz="1300" dirty="0"/>
              <a:t>You may select one of several payment options available</a:t>
            </a: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5</a:t>
            </a:fld>
            <a:endParaRPr lang="en-US"/>
          </a:p>
        </p:txBody>
      </p:sp>
    </p:spTree>
    <p:extLst>
      <p:ext uri="{BB962C8B-B14F-4D97-AF65-F5344CB8AC3E}">
        <p14:creationId xmlns:p14="http://schemas.microsoft.com/office/powerpoint/2010/main" val="1965011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202D6D-DC77-4F55-9268-7E1E9B15840B}" type="slidenum">
              <a:rPr lang="en-US" smtClean="0"/>
              <a:pPr/>
              <a:t>57</a:t>
            </a:fld>
            <a:endParaRPr lang="en-US"/>
          </a:p>
        </p:txBody>
      </p:sp>
    </p:spTree>
    <p:extLst>
      <p:ext uri="{BB962C8B-B14F-4D97-AF65-F5344CB8AC3E}">
        <p14:creationId xmlns:p14="http://schemas.microsoft.com/office/powerpoint/2010/main" val="4141325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202D6D-DC77-4F55-9268-7E1E9B15840B}" type="slidenum">
              <a:rPr lang="en-US" smtClean="0"/>
              <a:pPr/>
              <a:t>58</a:t>
            </a:fld>
            <a:endParaRPr lang="en-US"/>
          </a:p>
        </p:txBody>
      </p:sp>
    </p:spTree>
    <p:extLst>
      <p:ext uri="{BB962C8B-B14F-4D97-AF65-F5344CB8AC3E}">
        <p14:creationId xmlns:p14="http://schemas.microsoft.com/office/powerpoint/2010/main" val="1978138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750" indent="-257750">
              <a:buFont typeface="+mj-lt"/>
              <a:buAutoNum type="arabicPeriod"/>
            </a:pPr>
            <a:r>
              <a:rPr lang="en-US" sz="1400" dirty="0" err="1"/>
              <a:t>Fdfj</a:t>
            </a:r>
            <a:endParaRPr lang="en-US" sz="1400" dirty="0"/>
          </a:p>
          <a:p>
            <a:pPr marL="257750" indent="-257750">
              <a:buFont typeface="+mj-lt"/>
              <a:buAutoNum type="arabicPeriod"/>
            </a:pPr>
            <a:r>
              <a:rPr lang="en-US" sz="1400" dirty="0"/>
              <a:t>The Comptroller's Office and the Central Payroll Bureau are excited to offer the new Payroll Online Service Center to provide services that have been requested by state employees. </a:t>
            </a:r>
          </a:p>
          <a:p>
            <a:endParaRPr lang="en-US" sz="1400" dirty="0"/>
          </a:p>
          <a:p>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59</a:t>
            </a:fld>
            <a:endParaRPr lang="en-US" sz="1400">
              <a:solidFill>
                <a:prstClr val="black"/>
              </a:solidFill>
              <a:latin typeface="Calibri"/>
            </a:endParaRPr>
          </a:p>
        </p:txBody>
      </p:sp>
    </p:spTree>
    <p:extLst>
      <p:ext uri="{BB962C8B-B14F-4D97-AF65-F5344CB8AC3E}">
        <p14:creationId xmlns:p14="http://schemas.microsoft.com/office/powerpoint/2010/main" val="1108986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750" indent="-257750">
              <a:buFont typeface="+mj-lt"/>
              <a:buAutoNum type="arabicPeriod"/>
            </a:pPr>
            <a:r>
              <a:rPr lang="en-US" sz="1400" dirty="0" err="1"/>
              <a:t>Fdfj</a:t>
            </a:r>
            <a:endParaRPr lang="en-US" sz="1400" dirty="0"/>
          </a:p>
          <a:p>
            <a:pPr marL="257750" indent="-257750">
              <a:buFont typeface="+mj-lt"/>
              <a:buAutoNum type="arabicPeriod"/>
            </a:pPr>
            <a:r>
              <a:rPr lang="en-US" sz="1400" dirty="0"/>
              <a:t>The Comptroller's Office and the Central Payroll Bureau are excited to offer the new Payroll Online Service Center to provide services that have been requested by state employees. </a:t>
            </a:r>
          </a:p>
          <a:p>
            <a:endParaRPr lang="en-US" sz="1400" dirty="0"/>
          </a:p>
          <a:p>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60</a:t>
            </a:fld>
            <a:endParaRPr lang="en-US" sz="1400">
              <a:solidFill>
                <a:prstClr val="black"/>
              </a:solidFill>
              <a:latin typeface="Calibri"/>
            </a:endParaRPr>
          </a:p>
        </p:txBody>
      </p:sp>
    </p:spTree>
    <p:extLst>
      <p:ext uri="{BB962C8B-B14F-4D97-AF65-F5344CB8AC3E}">
        <p14:creationId xmlns:p14="http://schemas.microsoft.com/office/powerpoint/2010/main" val="2992360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1031002">
              <a:defRPr/>
            </a:pPr>
            <a:r>
              <a:rPr lang="en-US" dirty="0"/>
              <a:t>Parking permits must be obtained and displayed at all times while parking on campus.</a:t>
            </a:r>
          </a:p>
          <a:p>
            <a:pPr marL="193312" indent="-193312" defTabSz="1031002">
              <a:buFontTx/>
              <a:buChar char="-"/>
              <a:defRPr/>
            </a:pPr>
            <a:r>
              <a:rPr lang="en-US" dirty="0"/>
              <a:t>After</a:t>
            </a:r>
            <a:r>
              <a:rPr lang="en-US" baseline="0" dirty="0"/>
              <a:t> payment a valid receipt from Student accounts is taken to </a:t>
            </a:r>
            <a:r>
              <a:rPr lang="en-US" dirty="0" err="1"/>
              <a:t>McKeldin</a:t>
            </a:r>
            <a:r>
              <a:rPr lang="en-US" dirty="0"/>
              <a:t> Gym or DPS Communications Office in Robinson Hall</a:t>
            </a:r>
          </a:p>
          <a:p>
            <a:pPr marL="193312" indent="-193312" defTabSz="1031002">
              <a:buFontTx/>
              <a:buChar char="-"/>
              <a:defRPr/>
            </a:pPr>
            <a:r>
              <a:rPr lang="en-US" dirty="0"/>
              <a:t>Please</a:t>
            </a:r>
            <a:r>
              <a:rPr lang="en-US" baseline="0" dirty="0"/>
              <a:t> allow up to 30 business days to see the deduction</a:t>
            </a:r>
          </a:p>
          <a:p>
            <a:pPr marL="193312" indent="-193312" defTabSz="1031002">
              <a:buFontTx/>
              <a:buChar char="-"/>
              <a:defRPr/>
            </a:pPr>
            <a:r>
              <a:rPr lang="en-US" baseline="0" dirty="0"/>
              <a:t>$20 for a second permit  or list both vehicle tag numbers on application form</a:t>
            </a:r>
          </a:p>
          <a:p>
            <a:pPr marL="193312" indent="-193312" defTabSz="1031002">
              <a:buFontTx/>
              <a:buChar char="-"/>
              <a:defRPr/>
            </a:pPr>
            <a:r>
              <a:rPr lang="en-US" baseline="0" dirty="0"/>
              <a:t>20% discount on permit cost on energy efficient cars. Must show proof of Energy Efficient Qualifying vehicle visit www.greenercars.org after scoring 40 or higher as rated by ACEEE.</a:t>
            </a:r>
            <a:endParaRPr lang="en-US" dirty="0"/>
          </a:p>
          <a:p>
            <a:endParaRPr lang="en-US" dirty="0"/>
          </a:p>
          <a:p>
            <a:pPr marL="124471"/>
            <a:r>
              <a:rPr lang="en-US" b="1" dirty="0"/>
              <a:t>Valid Parking Permit</a:t>
            </a:r>
          </a:p>
          <a:p>
            <a:endParaRPr lang="en-US" dirty="0"/>
          </a:p>
          <a:p>
            <a:r>
              <a:rPr lang="en-US" dirty="0"/>
              <a:t>A permit is </a:t>
            </a:r>
            <a:r>
              <a:rPr lang="en-US" i="1" dirty="0"/>
              <a:t>valid </a:t>
            </a:r>
            <a:r>
              <a:rPr lang="en-US" dirty="0"/>
              <a:t>only </a:t>
            </a:r>
            <a:r>
              <a:rPr lang="en-US" u="sng" dirty="0"/>
              <a:t>when it corresponds to the license plate number registered at the BSU Parking Office</a:t>
            </a:r>
            <a:r>
              <a:rPr lang="en-US" dirty="0"/>
              <a:t>; </a:t>
            </a:r>
          </a:p>
          <a:p>
            <a:pPr lvl="1"/>
            <a:r>
              <a:rPr lang="en-US" dirty="0"/>
              <a:t>displayed properly</a:t>
            </a:r>
          </a:p>
          <a:p>
            <a:pPr lvl="1"/>
            <a:r>
              <a:rPr lang="en-US" dirty="0"/>
              <a:t>Visible</a:t>
            </a:r>
          </a:p>
          <a:p>
            <a:pPr lvl="1"/>
            <a:r>
              <a:rPr lang="en-US" dirty="0"/>
              <a:t>Not suspended, altered, or revoked. </a:t>
            </a:r>
          </a:p>
          <a:p>
            <a:pPr marL="478734" lvl="1"/>
            <a:r>
              <a:rPr lang="en-US" dirty="0"/>
              <a:t/>
            </a:r>
            <a:br>
              <a:rPr lang="en-US" dirty="0"/>
            </a:br>
            <a:r>
              <a:rPr lang="en-US" dirty="0"/>
              <a:t>A parking permit is transferable only to vehicles listed on the registration card. If the permit is affixed to an unregistered vehicle, the owner of the vehicle will be subject to a $100 fine, and the owner of the permit is subject to revocation of parking privileges (with no refund). All permits must hang from the rearview mirror with the expiration date visible from the front of the vehicle. Motorcycles must be registered.</a:t>
            </a:r>
          </a:p>
          <a:p>
            <a:endParaRPr lang="en-US" dirty="0"/>
          </a:p>
          <a:p>
            <a:pPr marL="124471"/>
            <a:r>
              <a:rPr lang="en-US" b="1" dirty="0"/>
              <a:t>Special Medical Arrangements</a:t>
            </a:r>
          </a:p>
          <a:p>
            <a:r>
              <a:rPr lang="en-US" dirty="0"/>
              <a:t>To utilize a handicapped space on campus, a driver must purchase a BSU parking permit and meet the State requirements to obtain a disability placard or handicap license plate.</a:t>
            </a:r>
          </a:p>
          <a:p>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63</a:t>
            </a:fld>
            <a:endParaRPr lang="en-US" sz="1400">
              <a:solidFill>
                <a:prstClr val="black"/>
              </a:solidFill>
              <a:latin typeface="Calibri"/>
            </a:endParaRPr>
          </a:p>
        </p:txBody>
      </p:sp>
    </p:spTree>
    <p:extLst>
      <p:ext uri="{BB962C8B-B14F-4D97-AF65-F5344CB8AC3E}">
        <p14:creationId xmlns:p14="http://schemas.microsoft.com/office/powerpoint/2010/main" val="13103416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Pre-Tax Deduction Authorization Form must be completed before the beginning of the fall semester by all qualified full-time faculty and staff to obtain a yearlong parking permit </a:t>
            </a:r>
            <a:br>
              <a:rPr lang="en-US" dirty="0"/>
            </a:br>
            <a:r>
              <a:rPr lang="en-US" dirty="0"/>
              <a:t>(September 1 – August 31). </a:t>
            </a:r>
            <a:br>
              <a:rPr lang="en-US" dirty="0"/>
            </a:br>
            <a:endParaRPr lang="en-US" dirty="0"/>
          </a:p>
          <a:p>
            <a:pPr lvl="1"/>
            <a:r>
              <a:rPr lang="en-US" dirty="0"/>
              <a:t>Bi-weekly deductions will be made for a total of 20 pay periods beginning September and ending in May.  The deduction will appear on your paystub as 20-PAY PARKING.</a:t>
            </a:r>
          </a:p>
          <a:p>
            <a:pPr lvl="1"/>
            <a:endParaRPr lang="en-US" dirty="0"/>
          </a:p>
          <a:p>
            <a:r>
              <a:rPr lang="en-US" dirty="0"/>
              <a:t>New employees hired after September will begin their payroll deduction on the next payroll cycle after completion of the Authorization Form.  New employees hired from June to August of each year will be required to purchase a short-term permit through the Student Accounts Office.</a:t>
            </a:r>
            <a:br>
              <a:rPr lang="en-US" dirty="0"/>
            </a:br>
            <a:endParaRPr lang="en-US" dirty="0"/>
          </a:p>
          <a:p>
            <a:r>
              <a:rPr lang="en-US" dirty="0"/>
              <a:t>Once payroll deductions have been initiated by the State Central Payroll Bureau, there will be no refunds.   The payroll deduction will automatically renew in July of each year and parking fees can be amended in accordance with future fee changes.   An employee may also select to cancel this payroll deduction at this time by checking the “Cancel  Box” on the Deduction Authorization Form.</a:t>
            </a:r>
            <a:br>
              <a:rPr lang="en-US" dirty="0"/>
            </a:br>
            <a:endParaRPr lang="en-US" dirty="0"/>
          </a:p>
          <a:p>
            <a:r>
              <a:rPr lang="en-US" dirty="0"/>
              <a:t>Deductions end upon separation of service to the University It is the employee’s responsibility to return the parking permit to the Parking Office before the Clearance Certificate Form will be completed by Campus Safety.</a:t>
            </a:r>
          </a:p>
          <a:p>
            <a:endParaRPr lang="en-US" dirty="0"/>
          </a:p>
        </p:txBody>
      </p:sp>
      <p:sp>
        <p:nvSpPr>
          <p:cNvPr id="4" name="Slide Number Placeholder 3"/>
          <p:cNvSpPr>
            <a:spLocks noGrp="1"/>
          </p:cNvSpPr>
          <p:nvPr>
            <p:ph type="sldNum" sz="quarter" idx="5"/>
          </p:nvPr>
        </p:nvSpPr>
        <p:spPr/>
        <p:txBody>
          <a:bodyPr/>
          <a:lstStyle/>
          <a:p>
            <a:fld id="{D7202D6D-DC77-4F55-9268-7E1E9B15840B}" type="slidenum">
              <a:rPr lang="en-US" smtClean="0"/>
              <a:pPr/>
              <a:t>64</a:t>
            </a:fld>
            <a:endParaRPr lang="en-US"/>
          </a:p>
        </p:txBody>
      </p:sp>
    </p:spTree>
    <p:extLst>
      <p:ext uri="{BB962C8B-B14F-4D97-AF65-F5344CB8AC3E}">
        <p14:creationId xmlns:p14="http://schemas.microsoft.com/office/powerpoint/2010/main" val="1720580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a:t>
            </a:r>
            <a:r>
              <a:rPr lang="en-US" baseline="0" dirty="0"/>
              <a:t> your IT skills or learn something new, Bowie State University offers free unlimited online access to Lynda.com 24/7</a:t>
            </a:r>
          </a:p>
          <a:p>
            <a:r>
              <a:rPr lang="en-US" baseline="0" dirty="0"/>
              <a:t>Thousands of videos and tutorials all in one place</a:t>
            </a:r>
          </a:p>
          <a:p>
            <a:r>
              <a:rPr lang="en-US" baseline="0" dirty="0"/>
              <a:t>Blended learning</a:t>
            </a:r>
            <a:endParaRPr lang="en-US" dirty="0"/>
          </a:p>
        </p:txBody>
      </p:sp>
      <p:sp>
        <p:nvSpPr>
          <p:cNvPr id="4" name="Slide Number Placeholder 3"/>
          <p:cNvSpPr>
            <a:spLocks noGrp="1"/>
          </p:cNvSpPr>
          <p:nvPr>
            <p:ph type="sldNum" sz="quarter" idx="10"/>
          </p:nvPr>
        </p:nvSpPr>
        <p:spPr/>
        <p:txBody>
          <a:bodyPr/>
          <a:lstStyle/>
          <a:p>
            <a:pPr defTabSz="1031002">
              <a:defRPr/>
            </a:pPr>
            <a:fld id="{D7202D6D-DC77-4F55-9268-7E1E9B15840B}" type="slidenum">
              <a:rPr lang="en-US" sz="1400">
                <a:solidFill>
                  <a:prstClr val="black"/>
                </a:solidFill>
                <a:latin typeface="Calibri"/>
              </a:rPr>
              <a:pPr defTabSz="1031002">
                <a:defRPr/>
              </a:pPr>
              <a:t>67</a:t>
            </a:fld>
            <a:endParaRPr lang="en-US" sz="1400">
              <a:solidFill>
                <a:prstClr val="black"/>
              </a:solidFill>
              <a:latin typeface="Calibri"/>
            </a:endParaRPr>
          </a:p>
        </p:txBody>
      </p:sp>
    </p:spTree>
    <p:extLst>
      <p:ext uri="{BB962C8B-B14F-4D97-AF65-F5344CB8AC3E}">
        <p14:creationId xmlns:p14="http://schemas.microsoft.com/office/powerpoint/2010/main" val="3748853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base"/>
            <a:r>
              <a:rPr lang="en-US" sz="1200" b="0" i="0" kern="1200" dirty="0">
                <a:solidFill>
                  <a:schemeClr val="tx1"/>
                </a:solidFill>
                <a:effectLst/>
                <a:latin typeface="+mn-lt"/>
                <a:ea typeface="+mn-ea"/>
                <a:cs typeface="+mn-cs"/>
              </a:rPr>
              <a:t>Procedure</a:t>
            </a:r>
          </a:p>
          <a:p>
            <a:pPr fontAlgn="base"/>
            <a:r>
              <a:rPr lang="en-US" sz="1200" b="0" i="0" kern="1200" dirty="0">
                <a:solidFill>
                  <a:schemeClr val="tx1"/>
                </a:solidFill>
                <a:effectLst/>
                <a:latin typeface="+mn-lt"/>
                <a:ea typeface="+mn-ea"/>
                <a:cs typeface="+mn-cs"/>
              </a:rPr>
              <a:t>Care and treatment at the Wellness Center are provided solely for work-related injuries will be in the form of </a:t>
            </a:r>
            <a:r>
              <a:rPr lang="en-US" sz="1200" b="1" i="0" kern="1200" dirty="0">
                <a:solidFill>
                  <a:schemeClr val="tx1"/>
                </a:solidFill>
                <a:effectLst/>
                <a:latin typeface="+mn-lt"/>
                <a:ea typeface="+mn-ea"/>
                <a:cs typeface="+mn-cs"/>
              </a:rPr>
              <a:t>Emergency response only</a:t>
            </a:r>
            <a:r>
              <a:rPr lang="en-US" sz="1200" b="0" i="0" kern="1200" dirty="0">
                <a:solidFill>
                  <a:schemeClr val="tx1"/>
                </a:solidFill>
                <a:effectLst/>
                <a:latin typeface="+mn-lt"/>
                <a:ea typeface="+mn-ea"/>
                <a:cs typeface="+mn-cs"/>
              </a:rPr>
              <a:t>.  The employee will be referred to the Department of Human Resources and to the health center below for treatment.</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            Concentra Medical Center</a:t>
            </a:r>
          </a:p>
          <a:p>
            <a:pPr fontAlgn="base"/>
            <a:r>
              <a:rPr lang="en-US" sz="1200" b="0" i="0" kern="1200" dirty="0">
                <a:solidFill>
                  <a:schemeClr val="tx1"/>
                </a:solidFill>
                <a:effectLst/>
                <a:latin typeface="+mn-lt"/>
                <a:ea typeface="+mn-ea"/>
                <a:cs typeface="+mn-cs"/>
              </a:rPr>
              <a:t>            4451 G Parliament Place</a:t>
            </a:r>
          </a:p>
          <a:p>
            <a:pPr fontAlgn="base"/>
            <a:r>
              <a:rPr lang="en-US" sz="1200" b="0" i="0" kern="1200" dirty="0">
                <a:solidFill>
                  <a:schemeClr val="tx1"/>
                </a:solidFill>
                <a:effectLst/>
                <a:latin typeface="+mn-lt"/>
                <a:ea typeface="+mn-ea"/>
                <a:cs typeface="+mn-cs"/>
              </a:rPr>
              <a:t>            Lanham, MD 20706</a:t>
            </a:r>
          </a:p>
          <a:p>
            <a:pPr fontAlgn="base"/>
            <a:r>
              <a:rPr lang="en-US" sz="1200" b="0" i="0" kern="1200" dirty="0">
                <a:solidFill>
                  <a:schemeClr val="tx1"/>
                </a:solidFill>
                <a:effectLst/>
                <a:latin typeface="+mn-lt"/>
                <a:ea typeface="+mn-ea"/>
                <a:cs typeface="+mn-cs"/>
              </a:rPr>
              <a:t>            Phone: 301-459-9113</a:t>
            </a:r>
          </a:p>
          <a:p>
            <a:pPr fontAlgn="base"/>
            <a:r>
              <a:rPr lang="en-US" sz="1200" b="0" i="0" kern="1200" dirty="0">
                <a:solidFill>
                  <a:schemeClr val="tx1"/>
                </a:solidFill>
                <a:effectLst/>
                <a:latin typeface="+mn-lt"/>
                <a:ea typeface="+mn-ea"/>
                <a:cs typeface="+mn-cs"/>
              </a:rPr>
              <a:t>            Fax:      301-459-1214</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Employees not wishing to go to Concentra may choose to seek treatment for their work-related injury or illness with their personal physician.  In the event of an emergency, the employee or his supervisor should call Campus Security at 301-860-4040 and/or 911 for ambulance transport to the nearest hospital.</a:t>
            </a:r>
          </a:p>
          <a:p>
            <a:pPr fontAlgn="base"/>
            <a:r>
              <a:rPr lang="en-US" sz="1200" b="0" i="0" kern="1200" dirty="0">
                <a:solidFill>
                  <a:schemeClr val="tx1"/>
                </a:solidFill>
                <a:effectLst/>
                <a:latin typeface="+mn-lt"/>
                <a:ea typeface="+mn-ea"/>
                <a:cs typeface="+mn-cs"/>
              </a:rPr>
              <a:t>List of medical centers offering emergency medical care include:</a:t>
            </a:r>
          </a:p>
          <a:p>
            <a:pPr fontAlgn="base"/>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Doctor’s Hospital</a:t>
            </a:r>
          </a:p>
          <a:p>
            <a:pPr fontAlgn="base"/>
            <a:r>
              <a:rPr lang="en-US" sz="1200" b="0" i="0" kern="1200" dirty="0">
                <a:solidFill>
                  <a:schemeClr val="tx1"/>
                </a:solidFill>
                <a:effectLst/>
                <a:latin typeface="+mn-lt"/>
                <a:ea typeface="+mn-ea"/>
                <a:cs typeface="+mn-cs"/>
              </a:rPr>
              <a:t>8118 Good Luck Road</a:t>
            </a:r>
          </a:p>
          <a:p>
            <a:pPr fontAlgn="base"/>
            <a:r>
              <a:rPr lang="en-US" sz="1200" b="0" i="0" kern="1200" dirty="0">
                <a:solidFill>
                  <a:schemeClr val="tx1"/>
                </a:solidFill>
                <a:effectLst/>
                <a:latin typeface="+mn-lt"/>
                <a:ea typeface="+mn-ea"/>
                <a:cs typeface="+mn-cs"/>
              </a:rPr>
              <a:t>Lanham, MD 20706</a:t>
            </a:r>
          </a:p>
          <a:p>
            <a:pPr fontAlgn="base"/>
            <a:r>
              <a:rPr lang="en-US" sz="1200" b="0" i="0" kern="1200" dirty="0">
                <a:solidFill>
                  <a:schemeClr val="tx1"/>
                </a:solidFill>
                <a:effectLst/>
                <a:latin typeface="+mn-lt"/>
                <a:ea typeface="+mn-ea"/>
                <a:cs typeface="+mn-cs"/>
              </a:rPr>
              <a:t>301-552-8118</a:t>
            </a:r>
          </a:p>
          <a:p>
            <a:pPr fontAlgn="base"/>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University of Maryland Capitol Regional Medical Center</a:t>
            </a:r>
          </a:p>
          <a:p>
            <a:pPr fontAlgn="base"/>
            <a:r>
              <a:rPr lang="en-US" sz="1200" b="0" i="0" kern="1200" dirty="0">
                <a:solidFill>
                  <a:schemeClr val="tx1"/>
                </a:solidFill>
                <a:effectLst/>
                <a:latin typeface="+mn-lt"/>
                <a:ea typeface="+mn-ea"/>
                <a:cs typeface="+mn-cs"/>
              </a:rPr>
              <a:t>901 Harry S Truman Drive</a:t>
            </a:r>
          </a:p>
          <a:p>
            <a:pPr fontAlgn="base"/>
            <a:r>
              <a:rPr lang="en-US" sz="1200" b="0" i="0" kern="1200" dirty="0">
                <a:solidFill>
                  <a:schemeClr val="tx1"/>
                </a:solidFill>
                <a:effectLst/>
                <a:latin typeface="+mn-lt"/>
                <a:ea typeface="+mn-ea"/>
                <a:cs typeface="+mn-cs"/>
              </a:rPr>
              <a:t>Largo, MD 20774</a:t>
            </a:r>
          </a:p>
          <a:p>
            <a:pPr fontAlgn="base"/>
            <a:r>
              <a:rPr lang="en-US" sz="1200" b="0" i="0" kern="1200" dirty="0">
                <a:solidFill>
                  <a:schemeClr val="tx1"/>
                </a:solidFill>
                <a:effectLst/>
                <a:latin typeface="+mn-lt"/>
                <a:ea typeface="+mn-ea"/>
                <a:cs typeface="+mn-cs"/>
              </a:rPr>
              <a:t>240-677-1000</a:t>
            </a:r>
          </a:p>
          <a:p>
            <a:pPr fontAlgn="base"/>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 Staff and Faculty with Acute/Chronic Medical Illness and/or Injuries</a:t>
            </a:r>
          </a:p>
          <a:p>
            <a:pPr fontAlgn="base"/>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All Bowie State University employees (staff and faculty) suffering from chronic medical conditions should follow up with their primary care providers</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Those employees who wish to receive care for acute illnesses/injuries should make an appointment with their primary care providers.  </a:t>
            </a:r>
            <a:r>
              <a:rPr lang="en-US" sz="1200" b="1" i="0" kern="1200" dirty="0">
                <a:solidFill>
                  <a:schemeClr val="tx1"/>
                </a:solidFill>
                <a:effectLst/>
                <a:latin typeface="+mn-lt"/>
                <a:ea typeface="+mn-ea"/>
                <a:cs typeface="+mn-cs"/>
              </a:rPr>
              <a:t>The Wellness Center will only provide first aid/triage for staff and faculty.  In the event of emergency, Campus Safety should be contacted at (301)860-4040 for activation of emergency transport to the nearest hospital.</a:t>
            </a:r>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70</a:t>
            </a:fld>
            <a:endParaRPr lang="en-US"/>
          </a:p>
        </p:txBody>
      </p:sp>
    </p:spTree>
    <p:extLst>
      <p:ext uri="{BB962C8B-B14F-4D97-AF65-F5344CB8AC3E}">
        <p14:creationId xmlns:p14="http://schemas.microsoft.com/office/powerpoint/2010/main" val="321289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Normal Service Retirement</a:t>
            </a:r>
            <a:endParaRPr lang="en-US" sz="1300" dirty="0"/>
          </a:p>
          <a:p>
            <a:r>
              <a:rPr lang="en-US" sz="1300" dirty="0"/>
              <a:t>You are eligible for normal service retirement when your eligibility service equals 90 or at age 65 with 10 years of eligibility service.</a:t>
            </a:r>
          </a:p>
          <a:p>
            <a:endParaRPr lang="en-US" sz="1300" b="1" dirty="0"/>
          </a:p>
          <a:p>
            <a:r>
              <a:rPr lang="en-US" sz="1300" b="1" dirty="0"/>
              <a:t>Early Retirement </a:t>
            </a:r>
            <a:endParaRPr lang="en-US" sz="1300" dirty="0"/>
          </a:p>
          <a:p>
            <a:r>
              <a:rPr lang="en-US" sz="1300" dirty="0"/>
              <a:t>If you retire early (age 60 with at least 5 years of eligibility service,) your monthly benefit will equal your normal service retirement benefit reduce by ½% for each month you retire before age 65. </a:t>
            </a: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6</a:t>
            </a:fld>
            <a:endParaRPr lang="en-US"/>
          </a:p>
        </p:txBody>
      </p:sp>
    </p:spTree>
    <p:extLst>
      <p:ext uri="{BB962C8B-B14F-4D97-AF65-F5344CB8AC3E}">
        <p14:creationId xmlns:p14="http://schemas.microsoft.com/office/powerpoint/2010/main" val="322884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-Defined Contribution</a:t>
            </a:r>
            <a:r>
              <a:rPr lang="en-US" baseline="0" dirty="0"/>
              <a:t> plan</a:t>
            </a:r>
          </a:p>
          <a:p>
            <a:endParaRPr lang="en-US" baseline="0" dirty="0"/>
          </a:p>
          <a:p>
            <a:r>
              <a:rPr lang="en-US" sz="1300" b="1" dirty="0"/>
              <a:t>Contribution</a:t>
            </a:r>
            <a:endParaRPr lang="en-US" sz="1300" dirty="0"/>
          </a:p>
          <a:p>
            <a:r>
              <a:rPr lang="en-US" sz="1300" dirty="0"/>
              <a:t>Under this plan, The state contributes 7.25% of your base salary each year to your ORP account. </a:t>
            </a:r>
          </a:p>
          <a:p>
            <a:endParaRPr lang="en-US" sz="1300" b="1" dirty="0"/>
          </a:p>
          <a:p>
            <a:r>
              <a:rPr lang="en-US" sz="1300" b="1" dirty="0"/>
              <a:t>Only available to Exempt Employees</a:t>
            </a:r>
            <a:endParaRPr lang="en-US" sz="1300" dirty="0"/>
          </a:p>
          <a:p>
            <a:r>
              <a:rPr lang="en-US" sz="1300" dirty="0"/>
              <a:t>With this plan, you have the option of choosing between two investment vendors: Fidelity or TIAA. </a:t>
            </a:r>
          </a:p>
          <a:p>
            <a:endParaRPr lang="en-US" sz="1300" b="1" dirty="0"/>
          </a:p>
          <a:p>
            <a:r>
              <a:rPr lang="en-US" sz="1300" b="1" dirty="0"/>
              <a:t>You are immediately fully vested</a:t>
            </a:r>
            <a:endParaRPr lang="en-US" sz="1300" dirty="0"/>
          </a:p>
          <a:p>
            <a:endParaRPr lang="en-US" sz="1300" dirty="0"/>
          </a:p>
          <a:p>
            <a:r>
              <a:rPr lang="en-US" sz="1300" dirty="0"/>
              <a:t>Plan can be portable to other employers’ retirement programs.</a:t>
            </a:r>
          </a:p>
          <a:p>
            <a:endParaRPr lang="en-US" sz="1300" dirty="0"/>
          </a:p>
          <a:p>
            <a:r>
              <a:rPr lang="en-US" sz="1300" dirty="0"/>
              <a:t>You cannot make contributions to this plan.</a:t>
            </a:r>
          </a:p>
          <a:p>
            <a:endParaRPr lang="en-US" sz="1300" dirty="0"/>
          </a:p>
          <a:p>
            <a:r>
              <a:rPr lang="en-US" sz="1300" dirty="0"/>
              <a:t>If you would like to make contributions, you would need to get a supplemental retirement plan.</a:t>
            </a:r>
          </a:p>
          <a:p>
            <a:endParaRPr lang="en-US" dirty="0"/>
          </a:p>
          <a:p>
            <a:r>
              <a:rPr lang="en-US" baseline="0" dirty="0"/>
              <a:t>-State contributes 7.25% of your base salary</a:t>
            </a:r>
          </a:p>
          <a:p>
            <a:r>
              <a:rPr lang="en-US" baseline="0" dirty="0"/>
              <a:t>-You can choose Fidelity or TIAA</a:t>
            </a:r>
          </a:p>
          <a:p>
            <a:r>
              <a:rPr lang="en-US" baseline="0" dirty="0"/>
              <a:t>-Immediately vested</a:t>
            </a:r>
          </a:p>
          <a:p>
            <a:r>
              <a:rPr lang="en-US" baseline="0" dirty="0"/>
              <a:t>-Self directed plan which allows you to manage your own financial portfolio or the retirement program will manage for you</a:t>
            </a:r>
          </a:p>
          <a:p>
            <a:r>
              <a:rPr lang="en-US" baseline="0" dirty="0"/>
              <a:t>-Plan can be portable to other employers’ retirement programs</a:t>
            </a:r>
          </a:p>
          <a:p>
            <a:r>
              <a:rPr lang="en-US" baseline="0" dirty="0"/>
              <a:t>-Irrevocable decision if you go to the ORP plan.</a:t>
            </a: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8</a:t>
            </a:fld>
            <a:endParaRPr lang="en-US"/>
          </a:p>
        </p:txBody>
      </p:sp>
    </p:spTree>
    <p:extLst>
      <p:ext uri="{BB962C8B-B14F-4D97-AF65-F5344CB8AC3E}">
        <p14:creationId xmlns:p14="http://schemas.microsoft.com/office/powerpoint/2010/main" val="119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delighted to go over your </a:t>
            </a:r>
            <a:r>
              <a:rPr lang="en-US" b="1" dirty="0"/>
              <a:t>Benefits Package </a:t>
            </a:r>
            <a:r>
              <a:rPr lang="en-US" dirty="0"/>
              <a:t>with your employment here at BSU, which represents a significant component of your COMPENSATION PACKAGE.</a:t>
            </a:r>
          </a:p>
          <a:p>
            <a:endParaRPr lang="en-US" dirty="0"/>
          </a:p>
          <a:p>
            <a:r>
              <a:rPr lang="en-US" dirty="0"/>
              <a:t>The State of Maryland provides a generous benefit package to eligible employees and retirees with a wide range of benefit options from healthcare to income protection.</a:t>
            </a:r>
          </a:p>
          <a:p>
            <a:endParaRPr lang="en-US" dirty="0"/>
          </a:p>
          <a:p>
            <a:endParaRPr lang="en-US" dirty="0"/>
          </a:p>
          <a:p>
            <a:r>
              <a:rPr lang="en-US" dirty="0"/>
              <a:t>I’ll be discussing your </a:t>
            </a:r>
          </a:p>
          <a:p>
            <a:endParaRPr lang="en-US" dirty="0"/>
          </a:p>
          <a:p>
            <a:pPr marL="179525" indent="-179525">
              <a:buFont typeface="Arial" panose="020B0604020202020204" pitchFamily="34" charset="0"/>
              <a:buChar char="•"/>
            </a:pPr>
            <a:r>
              <a:rPr lang="en-US" dirty="0"/>
              <a:t>Medical Benefits (Health, Dental, Vision, Prescription Drugs)</a:t>
            </a:r>
            <a:br>
              <a:rPr lang="en-US" dirty="0"/>
            </a:br>
            <a:r>
              <a:rPr lang="en-US" dirty="0"/>
              <a:t>Term Life Insurance </a:t>
            </a:r>
          </a:p>
          <a:p>
            <a:pPr marL="179525" indent="-179525">
              <a:buFont typeface="Arial" panose="020B0604020202020204" pitchFamily="34" charset="0"/>
              <a:buChar char="•"/>
            </a:pPr>
            <a:r>
              <a:rPr lang="en-US" dirty="0"/>
              <a:t>Accidental Death &amp; Dismemberment Insurance</a:t>
            </a:r>
          </a:p>
          <a:p>
            <a:pPr marL="179525" indent="-179525">
              <a:buFont typeface="Arial" panose="020B0604020202020204" pitchFamily="34" charset="0"/>
              <a:buChar char="•"/>
            </a:pPr>
            <a:r>
              <a:rPr lang="en-US" dirty="0"/>
              <a:t>Flexible Spending Accounts</a:t>
            </a:r>
          </a:p>
          <a:p>
            <a:pPr marL="179525" indent="-179525">
              <a:buFont typeface="Arial" panose="020B0604020202020204" pitchFamily="34" charset="0"/>
              <a:buChar char="•"/>
            </a:pPr>
            <a:r>
              <a:rPr lang="en-US" dirty="0"/>
              <a:t>Tuition Remission</a:t>
            </a:r>
          </a:p>
        </p:txBody>
      </p:sp>
      <p:sp>
        <p:nvSpPr>
          <p:cNvPr id="4" name="Slide Number Placeholder 3"/>
          <p:cNvSpPr>
            <a:spLocks noGrp="1"/>
          </p:cNvSpPr>
          <p:nvPr>
            <p:ph type="sldNum" sz="quarter" idx="10"/>
          </p:nvPr>
        </p:nvSpPr>
        <p:spPr/>
        <p:txBody>
          <a:bodyPr/>
          <a:lstStyle/>
          <a:p>
            <a:fld id="{D7202D6D-DC77-4F55-9268-7E1E9B15840B}" type="slidenum">
              <a:rPr lang="en-US" smtClean="0"/>
              <a:pPr/>
              <a:t>11</a:t>
            </a:fld>
            <a:endParaRPr lang="en-US"/>
          </a:p>
        </p:txBody>
      </p:sp>
    </p:spTree>
    <p:extLst>
      <p:ext uri="{BB962C8B-B14F-4D97-AF65-F5344CB8AC3E}">
        <p14:creationId xmlns:p14="http://schemas.microsoft.com/office/powerpoint/2010/main" val="4224355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a:t>Coverage begins on the 1st of the month following the date of hire for all new hires and newly eligible employees.</a:t>
            </a:r>
          </a:p>
          <a:p>
            <a:endParaRPr lang="en-US" sz="1300" dirty="0"/>
          </a:p>
          <a:p>
            <a:r>
              <a:rPr lang="en-US" sz="1300" dirty="0"/>
              <a:t>All Health Benefit elections are completed through a platform called Workday. To receive access to Workday, you will receive an email from the State of Maryland with your W number, password, and a link to set up your Workday account. This link is set to expire within 24hours. If you miss this email, please call Anjanette Evans to receive a new link.</a:t>
            </a:r>
          </a:p>
          <a:p>
            <a:endParaRPr lang="en-US" sz="1300" dirty="0"/>
          </a:p>
          <a:p>
            <a:r>
              <a:rPr lang="en-US" sz="1300" dirty="0"/>
              <a:t>It take approximately 2 -3 weeks to receive your login information because there is a process that is completed by the HRIS team in conjunction with our Benefits Manager to set you up in the systems.</a:t>
            </a:r>
          </a:p>
          <a:p>
            <a:r>
              <a:rPr lang="en-US" sz="1300" dirty="0"/>
              <a:t>If you are interested in enrolling a dependent, you will be required to provide supporting documentation for them. This includes (birth certificate, or a state official marriage certificate (Must be signed by the registrar.)</a:t>
            </a:r>
          </a:p>
          <a:p>
            <a:endParaRPr lang="en-US" dirty="0"/>
          </a:p>
          <a:p>
            <a:r>
              <a:rPr lang="en-US" dirty="0"/>
              <a:t>-Benefit</a:t>
            </a:r>
            <a:r>
              <a:rPr lang="en-US" baseline="0" dirty="0"/>
              <a:t> deductions will be taken out either the 1</a:t>
            </a:r>
            <a:r>
              <a:rPr lang="en-US" baseline="30000" dirty="0"/>
              <a:t>st</a:t>
            </a:r>
            <a:r>
              <a:rPr lang="en-US" baseline="0" dirty="0"/>
              <a:t> of 16</a:t>
            </a:r>
            <a:r>
              <a:rPr lang="en-US" baseline="30000" dirty="0"/>
              <a:t>th</a:t>
            </a:r>
            <a:r>
              <a:rPr lang="en-US" baseline="0" dirty="0"/>
              <a:t> of the month, depending on when your enrollment is processed by the state. If you go to the doctor during the waiting period for your benefits to be taken into effect, we can make a retro back to your date of service and you will pay a check for the previous missed pay period deductions. </a:t>
            </a:r>
          </a:p>
          <a:p>
            <a:r>
              <a:rPr lang="en-US" baseline="0" dirty="0"/>
              <a:t>-Please provide us with the official marriage license and birth certificates, you and your dependent will not be covered until the State receives those documents. </a:t>
            </a:r>
          </a:p>
          <a:p>
            <a:r>
              <a:rPr lang="en-US" baseline="0" dirty="0"/>
              <a:t>-After 60 days, you will have to wait for the open enrollment period to enroll. </a:t>
            </a:r>
          </a:p>
          <a:p>
            <a:endParaRPr lang="en-US" dirty="0"/>
          </a:p>
        </p:txBody>
      </p:sp>
      <p:sp>
        <p:nvSpPr>
          <p:cNvPr id="4" name="Slide Number Placeholder 3"/>
          <p:cNvSpPr>
            <a:spLocks noGrp="1"/>
          </p:cNvSpPr>
          <p:nvPr>
            <p:ph type="sldNum" sz="quarter" idx="10"/>
          </p:nvPr>
        </p:nvSpPr>
        <p:spPr/>
        <p:txBody>
          <a:bodyPr/>
          <a:lstStyle/>
          <a:p>
            <a:fld id="{D7202D6D-DC77-4F55-9268-7E1E9B15840B}" type="slidenum">
              <a:rPr lang="en-US" smtClean="0"/>
              <a:pPr/>
              <a:t>12</a:t>
            </a:fld>
            <a:endParaRPr lang="en-US"/>
          </a:p>
        </p:txBody>
      </p:sp>
    </p:spTree>
    <p:extLst>
      <p:ext uri="{BB962C8B-B14F-4D97-AF65-F5344CB8AC3E}">
        <p14:creationId xmlns:p14="http://schemas.microsoft.com/office/powerpoint/2010/main" val="249318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D73D1F1-6393-476F-B5CE-B54AFEF1E057}"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D158E-8ED2-4F41-8B5A-0E284FB0BA6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73D1F1-6393-476F-B5CE-B54AFEF1E057}"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D158E-8ED2-4F41-8B5A-0E284FB0BA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73D1F1-6393-476F-B5CE-B54AFEF1E057}" type="datetimeFigureOut">
              <a:rPr lang="en-US" smtClean="0"/>
              <a:pPr/>
              <a:t>7/8/2024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7ED158E-8ED2-4F41-8B5A-0E284FB0BA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rket compariso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849945" y="2207455"/>
            <a:ext cx="1013858"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3000">
                <a:solidFill>
                  <a:schemeClr val="accent1"/>
                </a:solidFill>
                <a:latin typeface="+mj-lt"/>
              </a:defRPr>
            </a:lvl1pPr>
            <a:lvl2pPr marL="200025" indent="0">
              <a:buNone/>
              <a:defRPr/>
            </a:lvl2pPr>
            <a:lvl3pPr marL="407194" indent="0">
              <a:buNone/>
              <a:defRPr/>
            </a:lvl3pPr>
            <a:lvl4pPr marL="607219" indent="0">
              <a:buNone/>
              <a:defRPr/>
            </a:lvl4pPr>
            <a:lvl5pPr marL="807244" indent="0">
              <a:buNone/>
              <a:defRPr/>
            </a:lvl5pPr>
          </a:lstStyle>
          <a:p>
            <a:pPr lvl="0"/>
            <a:r>
              <a:rPr lang="en-US" dirty="0"/>
              <a:t>1</a:t>
            </a:r>
          </a:p>
        </p:txBody>
      </p:sp>
      <p:sp>
        <p:nvSpPr>
          <p:cNvPr id="22" name="Text Placeholder 3">
            <a:extLst>
              <a:ext uri="{FF2B5EF4-FFF2-40B4-BE49-F238E27FC236}">
                <a16:creationId xmlns:a16="http://schemas.microsoft.com/office/drawing/2014/main" id="{98516B14-EF29-444F-82DA-19F5011C7DD4}"/>
              </a:ext>
            </a:extLst>
          </p:cNvPr>
          <p:cNvSpPr>
            <a:spLocks noGrp="1"/>
          </p:cNvSpPr>
          <p:nvPr>
            <p:ph type="body" sz="quarter" idx="34" hasCustomPrompt="1"/>
          </p:nvPr>
        </p:nvSpPr>
        <p:spPr>
          <a:xfrm>
            <a:off x="1849944" y="3559605"/>
            <a:ext cx="1014985"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3000">
                <a:solidFill>
                  <a:schemeClr val="accent1"/>
                </a:solidFill>
                <a:latin typeface="+mj-lt"/>
              </a:defRPr>
            </a:lvl1pPr>
            <a:lvl2pPr marL="200025" indent="0">
              <a:buNone/>
              <a:defRPr/>
            </a:lvl2pPr>
            <a:lvl3pPr marL="407194" indent="0">
              <a:buNone/>
              <a:defRPr/>
            </a:lvl3pPr>
            <a:lvl4pPr marL="607219" indent="0">
              <a:buNone/>
              <a:defRPr/>
            </a:lvl4pPr>
            <a:lvl5pPr marL="807244" indent="0">
              <a:buNone/>
              <a:defRPr/>
            </a:lvl5pPr>
          </a:lstStyle>
          <a:p>
            <a:pPr lvl="0"/>
            <a:r>
              <a:rPr lang="en-US" dirty="0"/>
              <a:t>2</a:t>
            </a:r>
            <a:endParaRPr lang="en-ZA" dirty="0"/>
          </a:p>
        </p:txBody>
      </p:sp>
      <p:sp>
        <p:nvSpPr>
          <p:cNvPr id="23" name="Text Placeholder 3">
            <a:extLst>
              <a:ext uri="{FF2B5EF4-FFF2-40B4-BE49-F238E27FC236}">
                <a16:creationId xmlns:a16="http://schemas.microsoft.com/office/drawing/2014/main" id="{BFDD67D8-D69E-405B-825C-A9AF88C1A80A}"/>
              </a:ext>
            </a:extLst>
          </p:cNvPr>
          <p:cNvSpPr>
            <a:spLocks noGrp="1"/>
          </p:cNvSpPr>
          <p:nvPr>
            <p:ph type="body" sz="quarter" idx="35" hasCustomPrompt="1"/>
          </p:nvPr>
        </p:nvSpPr>
        <p:spPr>
          <a:xfrm>
            <a:off x="1849944" y="4905756"/>
            <a:ext cx="1014986"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3000">
                <a:solidFill>
                  <a:schemeClr val="accent1"/>
                </a:solidFill>
                <a:latin typeface="+mj-lt"/>
              </a:defRPr>
            </a:lvl1pPr>
            <a:lvl2pPr marL="200025" indent="0">
              <a:buNone/>
              <a:defRPr/>
            </a:lvl2pPr>
            <a:lvl3pPr marL="407194" indent="0">
              <a:buNone/>
              <a:defRPr/>
            </a:lvl3pPr>
            <a:lvl4pPr marL="607219" indent="0">
              <a:buNone/>
              <a:defRPr/>
            </a:lvl4pPr>
            <a:lvl5pPr marL="807244" indent="0">
              <a:buNone/>
              <a:defRPr/>
            </a:lvl5pPr>
          </a:lstStyle>
          <a:p>
            <a:pPr lvl="0"/>
            <a:r>
              <a:rPr lang="en-US" dirty="0"/>
              <a:t>3</a:t>
            </a:r>
            <a:endParaRPr lang="en-ZA"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dirty="0"/>
              <a:t>Click to edit Master title style</a:t>
            </a:r>
            <a:endParaRPr lang="en-ZA" dirty="0"/>
          </a:p>
        </p:txBody>
      </p:sp>
      <p:sp>
        <p:nvSpPr>
          <p:cNvPr id="9" name="Picture Placeholder 8">
            <a:extLst>
              <a:ext uri="{FF2B5EF4-FFF2-40B4-BE49-F238E27FC236}">
                <a16:creationId xmlns:a16="http://schemas.microsoft.com/office/drawing/2014/main" id="{E3354A33-C884-44F0-A320-DF2EBA500D10}"/>
              </a:ext>
            </a:extLst>
          </p:cNvPr>
          <p:cNvSpPr>
            <a:spLocks noGrp="1"/>
          </p:cNvSpPr>
          <p:nvPr>
            <p:ph type="pic" sz="quarter" idx="36"/>
          </p:nvPr>
        </p:nvSpPr>
        <p:spPr>
          <a:xfrm>
            <a:off x="1028700" y="2202883"/>
            <a:ext cx="829818" cy="1106424"/>
          </a:xfrm>
          <a:solidFill>
            <a:schemeClr val="accent6"/>
          </a:solidFill>
        </p:spPr>
        <p:txBody>
          <a:bodyPr>
            <a:normAutofit/>
          </a:bodyPr>
          <a:lstStyle>
            <a:lvl1pPr>
              <a:defRPr sz="1200"/>
            </a:lvl1pPr>
          </a:lstStyle>
          <a:p>
            <a:endParaRPr lang="en-US" dirty="0"/>
          </a:p>
        </p:txBody>
      </p:sp>
      <p:sp>
        <p:nvSpPr>
          <p:cNvPr id="28" name="Picture Placeholder 8">
            <a:extLst>
              <a:ext uri="{FF2B5EF4-FFF2-40B4-BE49-F238E27FC236}">
                <a16:creationId xmlns:a16="http://schemas.microsoft.com/office/drawing/2014/main" id="{7AF29B8F-D39A-4F3A-909A-9D298FB7224E}"/>
              </a:ext>
            </a:extLst>
          </p:cNvPr>
          <p:cNvSpPr>
            <a:spLocks noGrp="1"/>
          </p:cNvSpPr>
          <p:nvPr>
            <p:ph type="pic" sz="quarter" idx="39"/>
          </p:nvPr>
        </p:nvSpPr>
        <p:spPr>
          <a:xfrm>
            <a:off x="1028700" y="3555033"/>
            <a:ext cx="829818" cy="1106424"/>
          </a:xfrm>
          <a:solidFill>
            <a:schemeClr val="accent6"/>
          </a:solidFill>
        </p:spPr>
        <p:txBody>
          <a:bodyPr>
            <a:normAutofit/>
          </a:bodyPr>
          <a:lstStyle>
            <a:lvl1pPr>
              <a:defRPr sz="1200"/>
            </a:lvl1pPr>
          </a:lstStyle>
          <a:p>
            <a:endParaRPr lang="en-US" dirty="0"/>
          </a:p>
        </p:txBody>
      </p:sp>
      <p:sp>
        <p:nvSpPr>
          <p:cNvPr id="31" name="Picture Placeholder 8">
            <a:extLst>
              <a:ext uri="{FF2B5EF4-FFF2-40B4-BE49-F238E27FC236}">
                <a16:creationId xmlns:a16="http://schemas.microsoft.com/office/drawing/2014/main" id="{83A1C8AA-5F7D-4C12-9724-97F4B72D8A78}"/>
              </a:ext>
            </a:extLst>
          </p:cNvPr>
          <p:cNvSpPr>
            <a:spLocks noGrp="1"/>
          </p:cNvSpPr>
          <p:nvPr>
            <p:ph type="pic" sz="quarter" idx="42"/>
          </p:nvPr>
        </p:nvSpPr>
        <p:spPr>
          <a:xfrm>
            <a:off x="1028700" y="4901184"/>
            <a:ext cx="829818" cy="1106424"/>
          </a:xfrm>
          <a:solidFill>
            <a:schemeClr val="accent6"/>
          </a:solidFill>
        </p:spPr>
        <p:txBody>
          <a:bodyPr>
            <a:normAutofit/>
          </a:bodyPr>
          <a:lstStyle>
            <a:lvl1pPr>
              <a:defRPr sz="1200"/>
            </a:lvl1pPr>
          </a:lstStyle>
          <a:p>
            <a:endParaRPr lang="en-US" dirty="0"/>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2859786" y="2207455"/>
            <a:ext cx="27432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350" dirty="0">
                <a:solidFill>
                  <a:schemeClr val="tx1"/>
                </a:solidFill>
              </a:defRPr>
            </a:lvl1pPr>
          </a:lstStyle>
          <a:p>
            <a:pPr marL="200025" lvl="0" indent="-200025" algn="ctr"/>
            <a:r>
              <a:rPr lang="en-ZA" dirty="0"/>
              <a:t>Section Header</a:t>
            </a:r>
          </a:p>
        </p:txBody>
      </p:sp>
      <p:sp>
        <p:nvSpPr>
          <p:cNvPr id="24" name="Text Placeholder 9">
            <a:extLst>
              <a:ext uri="{FF2B5EF4-FFF2-40B4-BE49-F238E27FC236}">
                <a16:creationId xmlns:a16="http://schemas.microsoft.com/office/drawing/2014/main" id="{4ADD189D-5EFF-456A-9AEB-E8DB34527420}"/>
              </a:ext>
            </a:extLst>
          </p:cNvPr>
          <p:cNvSpPr>
            <a:spLocks noGrp="1"/>
          </p:cNvSpPr>
          <p:nvPr>
            <p:ph type="body" sz="quarter" idx="37" hasCustomPrompt="1"/>
          </p:nvPr>
        </p:nvSpPr>
        <p:spPr>
          <a:xfrm>
            <a:off x="2859786" y="3559605"/>
            <a:ext cx="27432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350" dirty="0">
                <a:solidFill>
                  <a:schemeClr val="tx1"/>
                </a:solidFill>
              </a:defRPr>
            </a:lvl1pPr>
          </a:lstStyle>
          <a:p>
            <a:pPr marL="200025" lvl="0" indent="-200025" algn="ctr"/>
            <a:r>
              <a:rPr lang="en-ZA" dirty="0"/>
              <a:t>Section Header</a:t>
            </a:r>
          </a:p>
        </p:txBody>
      </p:sp>
      <p:sp>
        <p:nvSpPr>
          <p:cNvPr id="29" name="Text Placeholder 9">
            <a:extLst>
              <a:ext uri="{FF2B5EF4-FFF2-40B4-BE49-F238E27FC236}">
                <a16:creationId xmlns:a16="http://schemas.microsoft.com/office/drawing/2014/main" id="{53862BA6-E42C-4C58-871B-8705122D6689}"/>
              </a:ext>
            </a:extLst>
          </p:cNvPr>
          <p:cNvSpPr>
            <a:spLocks noGrp="1"/>
          </p:cNvSpPr>
          <p:nvPr>
            <p:ph type="body" sz="quarter" idx="40" hasCustomPrompt="1"/>
          </p:nvPr>
        </p:nvSpPr>
        <p:spPr>
          <a:xfrm>
            <a:off x="2859786" y="4905756"/>
            <a:ext cx="27432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350" dirty="0">
                <a:solidFill>
                  <a:schemeClr val="tx1"/>
                </a:solidFill>
              </a:defRPr>
            </a:lvl1pPr>
          </a:lstStyle>
          <a:p>
            <a:pPr marL="200025" lvl="0" indent="-200025" algn="ctr"/>
            <a:r>
              <a:rPr lang="en-ZA" dirty="0"/>
              <a:t>Section Header</a:t>
            </a:r>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5602986" y="2207455"/>
            <a:ext cx="27432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350">
                <a:solidFill>
                  <a:schemeClr val="tx1">
                    <a:lumMod val="85000"/>
                    <a:lumOff val="15000"/>
                  </a:schemeClr>
                </a:solidFill>
              </a:defRPr>
            </a:lvl1pPr>
          </a:lstStyle>
          <a:p>
            <a:pPr lvl="0"/>
            <a:r>
              <a:rPr lang="en-US" dirty="0"/>
              <a:t>Section Description</a:t>
            </a:r>
            <a:endParaRPr lang="en-ZA" dirty="0"/>
          </a:p>
        </p:txBody>
      </p:sp>
      <p:sp>
        <p:nvSpPr>
          <p:cNvPr id="27" name="Content Placeholder 3">
            <a:extLst>
              <a:ext uri="{FF2B5EF4-FFF2-40B4-BE49-F238E27FC236}">
                <a16:creationId xmlns:a16="http://schemas.microsoft.com/office/drawing/2014/main" id="{C670C5D6-AD2E-415C-BAFE-A8239C15159E}"/>
              </a:ext>
            </a:extLst>
          </p:cNvPr>
          <p:cNvSpPr>
            <a:spLocks noGrp="1"/>
          </p:cNvSpPr>
          <p:nvPr>
            <p:ph sz="half" idx="38" hasCustomPrompt="1"/>
          </p:nvPr>
        </p:nvSpPr>
        <p:spPr>
          <a:xfrm>
            <a:off x="5602986" y="3559605"/>
            <a:ext cx="27432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350">
                <a:solidFill>
                  <a:schemeClr val="tx1">
                    <a:lumMod val="85000"/>
                    <a:lumOff val="15000"/>
                  </a:schemeClr>
                </a:solidFill>
              </a:defRPr>
            </a:lvl1pPr>
          </a:lstStyle>
          <a:p>
            <a:pPr lvl="0"/>
            <a:r>
              <a:rPr lang="en-US" dirty="0"/>
              <a:t>Section Description</a:t>
            </a:r>
            <a:endParaRPr lang="en-ZA" dirty="0"/>
          </a:p>
        </p:txBody>
      </p:sp>
      <p:sp>
        <p:nvSpPr>
          <p:cNvPr id="30" name="Content Placeholder 3">
            <a:extLst>
              <a:ext uri="{FF2B5EF4-FFF2-40B4-BE49-F238E27FC236}">
                <a16:creationId xmlns:a16="http://schemas.microsoft.com/office/drawing/2014/main" id="{26DDBF97-B5FA-415C-9E0D-A4A556C40805}"/>
              </a:ext>
            </a:extLst>
          </p:cNvPr>
          <p:cNvSpPr>
            <a:spLocks noGrp="1"/>
          </p:cNvSpPr>
          <p:nvPr>
            <p:ph sz="half" idx="41" hasCustomPrompt="1"/>
          </p:nvPr>
        </p:nvSpPr>
        <p:spPr>
          <a:xfrm>
            <a:off x="5602986" y="4905756"/>
            <a:ext cx="27432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350">
                <a:solidFill>
                  <a:schemeClr val="tx1">
                    <a:lumMod val="85000"/>
                    <a:lumOff val="15000"/>
                  </a:schemeClr>
                </a:solidFill>
              </a:defRPr>
            </a:lvl1pPr>
          </a:lstStyle>
          <a:p>
            <a:pPr lvl="0"/>
            <a:r>
              <a:rPr lang="en-US" dirty="0"/>
              <a:t>Section Description</a:t>
            </a:r>
            <a:endParaRPr lang="en-ZA" dirty="0"/>
          </a:p>
        </p:txBody>
      </p:sp>
      <p:sp>
        <p:nvSpPr>
          <p:cNvPr id="17" name="Date Placeholder 1">
            <a:extLst>
              <a:ext uri="{FF2B5EF4-FFF2-40B4-BE49-F238E27FC236}">
                <a16:creationId xmlns:a16="http://schemas.microsoft.com/office/drawing/2014/main" id="{8408DD66-4FD2-41B2-AD2E-24ADA0398198}"/>
              </a:ext>
            </a:extLst>
          </p:cNvPr>
          <p:cNvSpPr>
            <a:spLocks noGrp="1"/>
          </p:cNvSpPr>
          <p:nvPr>
            <p:ph type="dt" sz="half" idx="43"/>
          </p:nvPr>
        </p:nvSpPr>
        <p:spPr>
          <a:xfrm>
            <a:off x="628650" y="6356351"/>
            <a:ext cx="2057400" cy="365125"/>
          </a:xfrm>
        </p:spPr>
        <p:txBody>
          <a:bodyPr/>
          <a:lstStyle/>
          <a:p>
            <a:r>
              <a:rPr lang="en-US"/>
              <a:t>20XX</a:t>
            </a:r>
            <a:endParaRPr lang="en-US"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51197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73D1F1-6393-476F-B5CE-B54AFEF1E057}"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D158E-8ED2-4F41-8B5A-0E284FB0BA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D73D1F1-6393-476F-B5CE-B54AFEF1E057}" type="datetimeFigureOut">
              <a:rPr lang="en-US" smtClean="0"/>
              <a:pPr/>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ED158E-8ED2-4F41-8B5A-0E284FB0BA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73D1F1-6393-476F-B5CE-B54AFEF1E057}" type="datetimeFigureOut">
              <a:rPr lang="en-US" smtClean="0"/>
              <a:pPr/>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D158E-8ED2-4F41-8B5A-0E284FB0BA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D73D1F1-6393-476F-B5CE-B54AFEF1E057}" type="datetimeFigureOut">
              <a:rPr lang="en-US" smtClean="0"/>
              <a:pPr/>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ED158E-8ED2-4F41-8B5A-0E284FB0BA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D73D1F1-6393-476F-B5CE-B54AFEF1E057}" type="datetimeFigureOut">
              <a:rPr lang="en-US" smtClean="0"/>
              <a:pPr/>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ED158E-8ED2-4F41-8B5A-0E284FB0BA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D1F1-6393-476F-B5CE-B54AFEF1E057}" type="datetimeFigureOut">
              <a:rPr lang="en-US" smtClean="0"/>
              <a:pPr/>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ED158E-8ED2-4F41-8B5A-0E284FB0BA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D73D1F1-6393-476F-B5CE-B54AFEF1E057}" type="datetimeFigureOut">
              <a:rPr lang="en-US" smtClean="0"/>
              <a:pPr/>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ED158E-8ED2-4F41-8B5A-0E284FB0BA6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D73D1F1-6393-476F-B5CE-B54AFEF1E057}" type="datetimeFigureOut">
              <a:rPr lang="en-US" smtClean="0"/>
              <a:pPr/>
              <a:t>7/8/2024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7ED158E-8ED2-4F41-8B5A-0E284FB0BA6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D73D1F1-6393-476F-B5CE-B54AFEF1E057}" type="datetimeFigureOut">
              <a:rPr lang="en-US" smtClean="0"/>
              <a:pPr/>
              <a:t>7/8/2024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7ED158E-8ED2-4F41-8B5A-0E284FB0BA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helpdesk@bowiestate.edu" TargetMode="External"/><Relationship Id="rId2" Type="http://schemas.openxmlformats.org/officeDocument/2006/relationships/hyperlink" Target="mailto:jschumott@bowiestate.edu" TargetMode="Externa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hyperlink" Target="https://helpdesk.bowiestate.edu/"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about:blank" TargetMode="Externa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mailto:Jschumott@bowiestate.edu" TargetMode="External"/><Relationship Id="rId5" Type="http://schemas.openxmlformats.org/officeDocument/2006/relationships/hyperlink" Target="https://helpdesk.bowiestate.edu/" TargetMode="External"/><Relationship Id="rId4" Type="http://schemas.openxmlformats.org/officeDocument/2006/relationships/hyperlink" Target="mailto:helpdesk@bowiestate.edu"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hyperlink" Target="https://www.youtube.com/watch?v=GUKDYSfFMcM" TargetMode="External"/><Relationship Id="rId5" Type="http://schemas.openxmlformats.org/officeDocument/2006/relationships/hyperlink" Target="https://www.youtube.com/watch?v=S15bpNbPelc" TargetMode="Externa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ideo" Target="https://www.youtube.com/embed/GUKDYSfFMcM?feature=oembed" TargetMode="External"/><Relationship Id="rId6" Type="http://schemas.openxmlformats.org/officeDocument/2006/relationships/image" Target="../media/image30.jpeg"/><Relationship Id="rId5" Type="http://schemas.openxmlformats.org/officeDocument/2006/relationships/hyperlink" Target="https://www.youtube.com/watch?v=GUKDYSfFMcM" TargetMode="External"/><Relationship Id="rId4" Type="http://schemas.openxmlformats.org/officeDocument/2006/relationships/hyperlink" Target="https://www.youtube.com/watch?v=S15bpNbPelc"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ideo" Target="https://www.youtube.com/embed/S15bpNbPelc?feature=oembed" TargetMode="External"/><Relationship Id="rId6" Type="http://schemas.openxmlformats.org/officeDocument/2006/relationships/image" Target="../media/image31.jpeg"/><Relationship Id="rId5" Type="http://schemas.openxmlformats.org/officeDocument/2006/relationships/hyperlink" Target="https://www.youtube.com/watch?v=GUKDYSfFMcM" TargetMode="External"/><Relationship Id="rId4" Type="http://schemas.openxmlformats.org/officeDocument/2006/relationships/hyperlink" Target="https://www.youtube.com/watch?v=S15bpNbPelc"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payroll@bowiestate.edu" TargetMode="External"/><Relationship Id="rId7" Type="http://schemas.microsoft.com/office/2007/relationships/hdphoto" Target="../media/hdphoto2.wdp"/><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mailto:jkleonard@bowiestate.edu" TargetMode="External"/><Relationship Id="rId4" Type="http://schemas.openxmlformats.org/officeDocument/2006/relationships/hyperlink" Target="mailto:llockett@bowiestate.edu"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19400"/>
            <a:ext cx="8001000" cy="2057400"/>
          </a:xfrm>
        </p:spPr>
        <p:txBody>
          <a:bodyPr>
            <a:noAutofit/>
          </a:bodyPr>
          <a:lstStyle/>
          <a:p>
            <a:pPr algn="ctr"/>
            <a:r>
              <a:rPr lang="en-US" sz="4800" dirty="0"/>
              <a:t> </a:t>
            </a:r>
            <a:br>
              <a:rPr lang="en-US" sz="4800" dirty="0"/>
            </a:br>
            <a:r>
              <a:rPr lang="en-US" sz="4800" dirty="0"/>
              <a:t>New Hire Orientation</a:t>
            </a:r>
            <a:br>
              <a:rPr lang="en-US" sz="4800" dirty="0"/>
            </a:br>
            <a:r>
              <a:rPr lang="en-US" sz="4800" dirty="0"/>
              <a:t/>
            </a:r>
            <a:br>
              <a:rPr lang="en-US" sz="4800" dirty="0"/>
            </a:br>
            <a:r>
              <a:rPr lang="en-US" sz="4800" dirty="0"/>
              <a:t/>
            </a:r>
            <a:br>
              <a:rPr lang="en-US" sz="4800" dirty="0"/>
            </a:br>
            <a:endParaRPr lang="en-US" sz="4800" dirty="0"/>
          </a:p>
        </p:txBody>
      </p:sp>
      <p:pic>
        <p:nvPicPr>
          <p:cNvPr id="4" name="Picture 3" descr="BSU-Logo_Yllw-Flame-Blk-Text.jpg"/>
          <p:cNvPicPr>
            <a:picLocks noChangeAspect="1"/>
          </p:cNvPicPr>
          <p:nvPr/>
        </p:nvPicPr>
        <p:blipFill>
          <a:blip r:embed="rId3" cstate="print"/>
          <a:stretch>
            <a:fillRect/>
          </a:stretch>
        </p:blipFill>
        <p:spPr>
          <a:xfrm>
            <a:off x="3581400" y="685800"/>
            <a:ext cx="1971675" cy="1774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102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Forms that need to be completed TODAY</a:t>
            </a:r>
            <a:r>
              <a:rPr lang="en-US" dirty="0"/>
              <a:t/>
            </a:r>
            <a:br>
              <a:rPr lang="en-US" dirty="0"/>
            </a:br>
            <a:r>
              <a:rPr lang="en-US" dirty="0"/>
              <a:t>Maryland State Pension Plan</a:t>
            </a:r>
          </a:p>
        </p:txBody>
      </p:sp>
      <p:pic>
        <p:nvPicPr>
          <p:cNvPr id="7" name="Content Placeholder 6"/>
          <p:cNvPicPr>
            <a:picLocks noGrp="1" noChangeAspect="1"/>
          </p:cNvPicPr>
          <p:nvPr>
            <p:ph sz="half" idx="1"/>
          </p:nvPr>
        </p:nvPicPr>
        <p:blipFill>
          <a:blip r:embed="rId2"/>
          <a:stretch>
            <a:fillRect/>
          </a:stretch>
        </p:blipFill>
        <p:spPr>
          <a:xfrm>
            <a:off x="678981" y="1773238"/>
            <a:ext cx="3595038" cy="46243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Content Placeholder 7"/>
          <p:cNvPicPr>
            <a:picLocks noGrp="1" noChangeAspect="1"/>
          </p:cNvPicPr>
          <p:nvPr>
            <p:ph sz="half" idx="2"/>
          </p:nvPr>
        </p:nvPicPr>
        <p:blipFill>
          <a:blip r:embed="rId3"/>
          <a:stretch>
            <a:fillRect/>
          </a:stretch>
        </p:blipFill>
        <p:spPr>
          <a:xfrm>
            <a:off x="4859295" y="1773238"/>
            <a:ext cx="3616409" cy="46243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5441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8013192" cy="1636776"/>
          </a:xfrm>
        </p:spPr>
        <p:txBody>
          <a:bodyPr/>
          <a:lstStyle/>
          <a:p>
            <a:pPr algn="ctr"/>
            <a:r>
              <a:rPr lang="en-US" dirty="0"/>
              <a:t>Health Benefits</a:t>
            </a:r>
          </a:p>
        </p:txBody>
      </p:sp>
      <p:sp>
        <p:nvSpPr>
          <p:cNvPr id="2" name="Rectangle 1"/>
          <p:cNvSpPr/>
          <p:nvPr/>
        </p:nvSpPr>
        <p:spPr>
          <a:xfrm>
            <a:off x="1219200" y="3429000"/>
            <a:ext cx="7162800" cy="1815882"/>
          </a:xfrm>
          <a:prstGeom prst="rect">
            <a:avLst/>
          </a:prstGeom>
        </p:spPr>
        <p:txBody>
          <a:bodyPr wrap="square">
            <a:spAutoFit/>
          </a:bodyPr>
          <a:lstStyle/>
          <a:p>
            <a:pPr>
              <a:buNone/>
            </a:pPr>
            <a:r>
              <a:rPr lang="en-US" sz="2800" dirty="0"/>
              <a:t>As an employee, the health benefits available to you represent a significant component of your compensation package. They also provide important protection for your and your family.</a:t>
            </a:r>
          </a:p>
        </p:txBody>
      </p:sp>
      <p:sp>
        <p:nvSpPr>
          <p:cNvPr id="5" name="Rectangle 4"/>
          <p:cNvSpPr/>
          <p:nvPr/>
        </p:nvSpPr>
        <p:spPr>
          <a:xfrm>
            <a:off x="6477000" y="6324600"/>
            <a:ext cx="2145792" cy="276999"/>
          </a:xfrm>
          <a:prstGeom prst="rect">
            <a:avLst/>
          </a:prstGeom>
        </p:spPr>
        <p:txBody>
          <a:bodyPr wrap="square">
            <a:spAutoFit/>
          </a:bodyPr>
          <a:lstStyle/>
          <a:p>
            <a:pPr>
              <a:buNone/>
            </a:pPr>
            <a:r>
              <a:rPr lang="en-US" sz="1200" dirty="0"/>
              <a:t>Guide to Your Health Benefits</a:t>
            </a:r>
          </a:p>
        </p:txBody>
      </p:sp>
    </p:spTree>
    <p:extLst>
      <p:ext uri="{BB962C8B-B14F-4D97-AF65-F5344CB8AC3E}">
        <p14:creationId xmlns:p14="http://schemas.microsoft.com/office/powerpoint/2010/main" val="4172370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Health Benefit Options</a:t>
            </a:r>
          </a:p>
        </p:txBody>
      </p:sp>
      <p:sp>
        <p:nvSpPr>
          <p:cNvPr id="4" name="Content Placeholder 3"/>
          <p:cNvSpPr>
            <a:spLocks noGrp="1"/>
          </p:cNvSpPr>
          <p:nvPr>
            <p:ph idx="1"/>
          </p:nvPr>
        </p:nvSpPr>
        <p:spPr>
          <a:xfrm>
            <a:off x="381000" y="2202756"/>
            <a:ext cx="8382000" cy="3581400"/>
          </a:xfrm>
        </p:spPr>
        <p:txBody>
          <a:bodyPr>
            <a:normAutofit fontScale="85000" lnSpcReduction="10000"/>
          </a:bodyPr>
          <a:lstStyle/>
          <a:p>
            <a:r>
              <a:rPr lang="en-US" sz="2000" dirty="0"/>
              <a:t>1</a:t>
            </a:r>
            <a:r>
              <a:rPr lang="en-US" sz="2000" baseline="30000" dirty="0"/>
              <a:t>st</a:t>
            </a:r>
            <a:r>
              <a:rPr lang="en-US" sz="2000" dirty="0"/>
              <a:t> of the month following the date of hire</a:t>
            </a:r>
          </a:p>
          <a:p>
            <a:pPr marL="118872" indent="0">
              <a:buNone/>
            </a:pPr>
            <a:endParaRPr lang="en-US" sz="2000" dirty="0"/>
          </a:p>
          <a:p>
            <a:r>
              <a:rPr lang="en-US" sz="2000" dirty="0"/>
              <a:t>Qualifying Life Event (ex., Marriage, Divorce, or Birth of a child)</a:t>
            </a:r>
          </a:p>
          <a:p>
            <a:pPr>
              <a:buNone/>
            </a:pPr>
            <a:endParaRPr lang="en-US" sz="2000" dirty="0"/>
          </a:p>
          <a:p>
            <a:r>
              <a:rPr lang="en-US" sz="2000" dirty="0"/>
              <a:t>Health benefit enrollment is completed through Workday</a:t>
            </a:r>
          </a:p>
          <a:p>
            <a:pPr marL="118872" indent="0">
              <a:buNone/>
            </a:pPr>
            <a:endParaRPr lang="en-US" sz="1800" dirty="0"/>
          </a:p>
          <a:p>
            <a:r>
              <a:rPr lang="en-US" sz="2000" dirty="0"/>
              <a:t>Login information will be sent in 2 weeks (if delay, contact HR)</a:t>
            </a:r>
          </a:p>
          <a:p>
            <a:pPr>
              <a:buNone/>
            </a:pPr>
            <a:endParaRPr lang="en-US" sz="2000" dirty="0"/>
          </a:p>
          <a:p>
            <a:r>
              <a:rPr lang="en-US" sz="2000" dirty="0"/>
              <a:t>Must provide supporting documentation for dependents </a:t>
            </a:r>
            <a:r>
              <a:rPr lang="en-US" sz="2000" i="1" dirty="0"/>
              <a:t>(birth certificate, state official marriage certificate) </a:t>
            </a:r>
            <a:r>
              <a:rPr lang="en-US" sz="2000" dirty="0"/>
              <a:t>within  60 days of entry-on-duty through SPS Workday</a:t>
            </a:r>
            <a:r>
              <a:rPr lang="en-US" sz="2600" dirty="0"/>
              <a:t>	</a:t>
            </a:r>
          </a:p>
          <a:p>
            <a:pPr lvl="1"/>
            <a:r>
              <a:rPr lang="en-US" sz="1900" dirty="0"/>
              <a:t>Eligible Dependents include a Legal Spouse, Domestic Partner, and Children up to age 26.</a:t>
            </a:r>
          </a:p>
          <a:p>
            <a:pPr lvl="1"/>
            <a:endParaRPr lang="en-US" sz="2200" dirty="0"/>
          </a:p>
          <a:p>
            <a:pPr marL="457200" lvl="1" indent="0" algn="ctr">
              <a:buNone/>
            </a:pPr>
            <a:r>
              <a:rPr lang="en-US" sz="2200" dirty="0">
                <a:solidFill>
                  <a:srgbClr val="FF0000"/>
                </a:solidFill>
                <a:effectLst>
                  <a:outerShdw blurRad="38100" dist="38100" dir="2700000" algn="tl">
                    <a:srgbClr val="000000">
                      <a:alpha val="43137"/>
                    </a:srgbClr>
                  </a:outerShdw>
                </a:effectLst>
              </a:rPr>
              <a:t>See 2024 Benefits Guide for more information</a:t>
            </a:r>
          </a:p>
          <a:p>
            <a:pPr lvl="1"/>
            <a:endParaRPr lang="en-US" sz="2200" dirty="0"/>
          </a:p>
          <a:p>
            <a:pPr>
              <a:buNone/>
            </a:pPr>
            <a:endParaRPr lang="en-US" sz="2600" dirty="0"/>
          </a:p>
          <a:p>
            <a:pPr>
              <a:buNone/>
            </a:pPr>
            <a:endParaRPr lang="en-US" sz="2600" dirty="0"/>
          </a:p>
          <a:p>
            <a:pPr>
              <a:buNone/>
            </a:pPr>
            <a:endParaRPr lang="en-US" sz="2600" dirty="0"/>
          </a:p>
          <a:p>
            <a:pPr>
              <a:buNone/>
            </a:pPr>
            <a:endParaRPr lang="en-US" sz="2600" dirty="0"/>
          </a:p>
          <a:p>
            <a:pPr marL="514350" indent="-514350">
              <a:buFont typeface="+mj-lt"/>
              <a:buAutoNum type="arabicPeriod"/>
            </a:pPr>
            <a:endParaRPr lang="en-US" dirty="0"/>
          </a:p>
        </p:txBody>
      </p:sp>
      <p:pic>
        <p:nvPicPr>
          <p:cNvPr id="5" name="Picture 4" descr="BSU-Logo_Yllw-Flame-Blk-Text.jpg"/>
          <p:cNvPicPr>
            <a:picLocks noChangeAspect="1"/>
          </p:cNvPicPr>
          <p:nvPr/>
        </p:nvPicPr>
        <p:blipFill>
          <a:blip r:embed="rId3" cstate="print"/>
          <a:stretch>
            <a:fillRect/>
          </a:stretch>
        </p:blipFill>
        <p:spPr>
          <a:xfrm>
            <a:off x="7772400" y="5562600"/>
            <a:ext cx="1200150" cy="1080135"/>
          </a:xfrm>
          <a:prstGeom prst="rect">
            <a:avLst/>
          </a:prstGeom>
        </p:spPr>
      </p:pic>
      <p:sp>
        <p:nvSpPr>
          <p:cNvPr id="2" name="Rectangle 1"/>
          <p:cNvSpPr/>
          <p:nvPr/>
        </p:nvSpPr>
        <p:spPr>
          <a:xfrm>
            <a:off x="457200" y="1633396"/>
            <a:ext cx="5562600" cy="523220"/>
          </a:xfrm>
          <a:prstGeom prst="rect">
            <a:avLst/>
          </a:prstGeom>
        </p:spPr>
        <p:txBody>
          <a:bodyPr wrap="square">
            <a:spAutoFit/>
          </a:bodyPr>
          <a:lstStyle/>
          <a:p>
            <a:r>
              <a:rPr lang="en-US" sz="2800" b="1" dirty="0"/>
              <a:t>When Coverage Begins</a:t>
            </a:r>
            <a:endParaRPr lang="en-US" sz="2800" dirty="0"/>
          </a:p>
        </p:txBody>
      </p:sp>
    </p:spTree>
    <p:extLst>
      <p:ext uri="{BB962C8B-B14F-4D97-AF65-F5344CB8AC3E}">
        <p14:creationId xmlns:p14="http://schemas.microsoft.com/office/powerpoint/2010/main" val="337455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Medical Plan Options</a:t>
            </a:r>
          </a:p>
        </p:txBody>
      </p:sp>
      <p:sp>
        <p:nvSpPr>
          <p:cNvPr id="5" name="Content Placeholder 4"/>
          <p:cNvSpPr>
            <a:spLocks noGrp="1"/>
          </p:cNvSpPr>
          <p:nvPr>
            <p:ph idx="1"/>
          </p:nvPr>
        </p:nvSpPr>
        <p:spPr>
          <a:xfrm>
            <a:off x="381000" y="1600200"/>
            <a:ext cx="8229600" cy="4876800"/>
          </a:xfrm>
        </p:spPr>
        <p:txBody>
          <a:bodyPr>
            <a:normAutofit fontScale="85000" lnSpcReduction="20000"/>
          </a:bodyPr>
          <a:lstStyle/>
          <a:p>
            <a:pPr marL="118872" indent="0" algn="ctr">
              <a:buNone/>
            </a:pPr>
            <a:r>
              <a:rPr lang="en-US" sz="2600" b="1" dirty="0"/>
              <a:t>You have 5 Medical Plans to choose from (PPO, EPO or IHM)</a:t>
            </a:r>
            <a:br>
              <a:rPr lang="en-US" sz="2600" b="1" dirty="0"/>
            </a:br>
            <a:endParaRPr lang="en-US" sz="2600" b="1" dirty="0"/>
          </a:p>
          <a:p>
            <a:r>
              <a:rPr lang="en-US" sz="2600" b="1" dirty="0"/>
              <a:t>Two Preferred Provider Organization </a:t>
            </a:r>
            <a:r>
              <a:rPr lang="en-US" sz="2600" b="1" dirty="0">
                <a:solidFill>
                  <a:schemeClr val="accent1">
                    <a:lumMod val="75000"/>
                  </a:schemeClr>
                </a:solidFill>
              </a:rPr>
              <a:t>(PPO) Plans</a:t>
            </a:r>
            <a:r>
              <a:rPr lang="en-US" sz="2600" dirty="0"/>
              <a:t>:</a:t>
            </a:r>
          </a:p>
          <a:p>
            <a:pPr lvl="1">
              <a:buClr>
                <a:schemeClr val="accent1">
                  <a:lumMod val="75000"/>
                </a:schemeClr>
              </a:buClr>
              <a:buFont typeface="Wingdings" panose="05000000000000000000" pitchFamily="2" charset="2"/>
              <a:buChar char="v"/>
            </a:pPr>
            <a:r>
              <a:rPr lang="en-US" sz="2200" dirty="0"/>
              <a:t>CareFirst BlueCross BlueShield PPO</a:t>
            </a:r>
          </a:p>
          <a:p>
            <a:pPr lvl="1">
              <a:buClr>
                <a:schemeClr val="accent1">
                  <a:lumMod val="75000"/>
                </a:schemeClr>
              </a:buClr>
              <a:buFont typeface="Wingdings" panose="05000000000000000000" pitchFamily="2" charset="2"/>
              <a:buChar char="v"/>
            </a:pPr>
            <a:r>
              <a:rPr lang="en-US" sz="2200" dirty="0"/>
              <a:t>United Healthcare PPO</a:t>
            </a:r>
          </a:p>
          <a:p>
            <a:pPr>
              <a:buNone/>
            </a:pPr>
            <a:endParaRPr lang="en-US" sz="2600" dirty="0"/>
          </a:p>
          <a:p>
            <a:r>
              <a:rPr lang="en-US" sz="2600" b="1" dirty="0"/>
              <a:t>Two Exclusive Provider Organization </a:t>
            </a:r>
            <a:r>
              <a:rPr lang="en-US" sz="2600" b="1" dirty="0">
                <a:solidFill>
                  <a:schemeClr val="accent1">
                    <a:lumMod val="75000"/>
                  </a:schemeClr>
                </a:solidFill>
              </a:rPr>
              <a:t>(EPO) Plans</a:t>
            </a:r>
            <a:r>
              <a:rPr lang="en-US" sz="2600" dirty="0"/>
              <a:t>:</a:t>
            </a:r>
          </a:p>
          <a:p>
            <a:pPr lvl="1">
              <a:buClr>
                <a:schemeClr val="accent1">
                  <a:lumMod val="75000"/>
                </a:schemeClr>
              </a:buClr>
              <a:buFont typeface="Wingdings" panose="05000000000000000000" pitchFamily="2" charset="2"/>
              <a:buChar char="v"/>
            </a:pPr>
            <a:r>
              <a:rPr lang="en-US" sz="2200" dirty="0"/>
              <a:t>CareFirst BlueCross BlueShield EPO</a:t>
            </a:r>
          </a:p>
          <a:p>
            <a:pPr lvl="1">
              <a:buClr>
                <a:schemeClr val="accent1">
                  <a:lumMod val="75000"/>
                </a:schemeClr>
              </a:buClr>
              <a:buFont typeface="Wingdings" panose="05000000000000000000" pitchFamily="2" charset="2"/>
              <a:buChar char="v"/>
            </a:pPr>
            <a:r>
              <a:rPr lang="en-US" sz="2200" dirty="0"/>
              <a:t>United Healthcare EPO</a:t>
            </a:r>
          </a:p>
          <a:p>
            <a:pPr>
              <a:buNone/>
            </a:pPr>
            <a:endParaRPr lang="en-US" sz="2600" b="1" dirty="0"/>
          </a:p>
          <a:p>
            <a:r>
              <a:rPr lang="en-US" sz="2600" b="1" dirty="0"/>
              <a:t>One Integrated Health Model </a:t>
            </a:r>
            <a:r>
              <a:rPr lang="en-US" sz="2600" b="1" dirty="0">
                <a:solidFill>
                  <a:schemeClr val="accent1">
                    <a:lumMod val="75000"/>
                  </a:schemeClr>
                </a:solidFill>
              </a:rPr>
              <a:t>(IHM) Plan</a:t>
            </a:r>
            <a:r>
              <a:rPr lang="en-US" sz="2600" dirty="0"/>
              <a:t>:</a:t>
            </a:r>
          </a:p>
          <a:p>
            <a:pPr lvl="1">
              <a:buClr>
                <a:schemeClr val="accent1">
                  <a:lumMod val="75000"/>
                </a:schemeClr>
              </a:buClr>
              <a:buFont typeface="Wingdings" panose="05000000000000000000" pitchFamily="2" charset="2"/>
              <a:buChar char="v"/>
            </a:pPr>
            <a:r>
              <a:rPr lang="en-US" sz="2200" dirty="0"/>
              <a:t>Kaiser Permanente IHM</a:t>
            </a:r>
            <a:endParaRPr lang="en-US" sz="2600" dirty="0"/>
          </a:p>
          <a:p>
            <a:pPr>
              <a:buNone/>
            </a:pPr>
            <a:endParaRPr lang="en-US" sz="2600" dirty="0"/>
          </a:p>
          <a:p>
            <a:pPr>
              <a:buNone/>
            </a:pPr>
            <a:r>
              <a:rPr lang="en-US" sz="2600" dirty="0"/>
              <a:t>Each has different provider networks, however all have cover the same services such as:  (preventative care, specialty care, lab services and x-rays, hospitalization and surgery, routine vision care, and mental health/substance abuse treatment.) </a:t>
            </a:r>
          </a:p>
          <a:p>
            <a:pPr>
              <a:buNone/>
            </a:pPr>
            <a:endParaRPr lang="en-US" sz="2600" dirty="0"/>
          </a:p>
        </p:txBody>
      </p:sp>
    </p:spTree>
    <p:extLst>
      <p:ext uri="{BB962C8B-B14F-4D97-AF65-F5344CB8AC3E}">
        <p14:creationId xmlns:p14="http://schemas.microsoft.com/office/powerpoint/2010/main" val="117642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SU-Logo_Yllw-Flame-Blk-Text.jpg"/>
          <p:cNvPicPr>
            <a:picLocks noChangeAspect="1"/>
          </p:cNvPicPr>
          <p:nvPr/>
        </p:nvPicPr>
        <p:blipFill>
          <a:blip r:embed="rId3" cstate="print"/>
          <a:stretch>
            <a:fillRect/>
          </a:stretch>
        </p:blipFill>
        <p:spPr>
          <a:xfrm>
            <a:off x="7848600" y="5777865"/>
            <a:ext cx="1200150" cy="1080135"/>
          </a:xfrm>
          <a:prstGeom prst="rect">
            <a:avLst/>
          </a:prstGeom>
        </p:spPr>
      </p:pic>
      <p:sp>
        <p:nvSpPr>
          <p:cNvPr id="4" name="Title 3"/>
          <p:cNvSpPr>
            <a:spLocks noGrp="1"/>
          </p:cNvSpPr>
          <p:nvPr>
            <p:ph type="title"/>
          </p:nvPr>
        </p:nvSpPr>
        <p:spPr/>
        <p:txBody>
          <a:bodyPr/>
          <a:lstStyle/>
          <a:p>
            <a:pPr algn="ctr"/>
            <a:r>
              <a:rPr lang="en-US" dirty="0"/>
              <a:t>Medical Plan  Details</a:t>
            </a:r>
          </a:p>
        </p:txBody>
      </p:sp>
      <p:sp>
        <p:nvSpPr>
          <p:cNvPr id="5" name="Content Placeholder 4"/>
          <p:cNvSpPr>
            <a:spLocks noGrp="1"/>
          </p:cNvSpPr>
          <p:nvPr>
            <p:ph idx="1"/>
          </p:nvPr>
        </p:nvSpPr>
        <p:spPr>
          <a:xfrm>
            <a:off x="304800" y="1676400"/>
            <a:ext cx="8229600" cy="4800600"/>
          </a:xfrm>
        </p:spPr>
        <p:txBody>
          <a:bodyPr anchor="ctr">
            <a:normAutofit fontScale="70000" lnSpcReduction="20000"/>
          </a:bodyPr>
          <a:lstStyle/>
          <a:p>
            <a:r>
              <a:rPr lang="en-US" sz="2600" b="1" dirty="0"/>
              <a:t>Preferred Provider Organization (PPO) Plans</a:t>
            </a:r>
            <a:r>
              <a:rPr lang="en-US" sz="2600" dirty="0"/>
              <a:t>:</a:t>
            </a:r>
          </a:p>
          <a:p>
            <a:pPr lvl="1"/>
            <a:r>
              <a:rPr lang="en-US" sz="2600" dirty="0"/>
              <a:t>Gives you the most flexibility </a:t>
            </a:r>
          </a:p>
          <a:p>
            <a:pPr lvl="1"/>
            <a:r>
              <a:rPr lang="en-US" sz="2600" dirty="0"/>
              <a:t>You can go to any health care professional you want inside or outside of your network </a:t>
            </a:r>
            <a:r>
              <a:rPr lang="en-US" sz="2600" i="1" u="sng" dirty="0"/>
              <a:t>without a referral</a:t>
            </a:r>
            <a:br>
              <a:rPr lang="en-US" sz="2600" i="1" u="sng" dirty="0"/>
            </a:br>
            <a:endParaRPr lang="en-US" sz="2800" b="1" i="1" u="sng" dirty="0"/>
          </a:p>
          <a:p>
            <a:r>
              <a:rPr lang="en-US" sz="2600" b="1" dirty="0"/>
              <a:t>Exclusive Provider Organization (EPO) Plans</a:t>
            </a:r>
            <a:r>
              <a:rPr lang="en-US" sz="2600" dirty="0"/>
              <a:t>:</a:t>
            </a:r>
          </a:p>
          <a:p>
            <a:pPr lvl="1"/>
            <a:r>
              <a:rPr lang="en-US" sz="2600" dirty="0"/>
              <a:t>More restrictive</a:t>
            </a:r>
          </a:p>
          <a:p>
            <a:pPr lvl="1"/>
            <a:r>
              <a:rPr lang="en-US" sz="2600" dirty="0"/>
              <a:t>Must select Primary care physician before seeing a specialist</a:t>
            </a:r>
          </a:p>
          <a:p>
            <a:pPr lvl="1"/>
            <a:r>
              <a:rPr lang="en-US" sz="2600" dirty="0"/>
              <a:t>You must use </a:t>
            </a:r>
            <a:r>
              <a:rPr lang="en-US" sz="2600" i="1" u="sng" dirty="0"/>
              <a:t>in-network </a:t>
            </a:r>
            <a:r>
              <a:rPr lang="en-US" sz="2600" dirty="0"/>
              <a:t>providers</a:t>
            </a:r>
          </a:p>
          <a:p>
            <a:pPr lvl="1"/>
            <a:r>
              <a:rPr lang="en-US" sz="2600" dirty="0"/>
              <a:t>Services will not be covered for seeing a specialist outside your network</a:t>
            </a:r>
          </a:p>
          <a:p>
            <a:pPr marL="457200" lvl="1" indent="0">
              <a:buNone/>
            </a:pPr>
            <a:endParaRPr lang="en-US" sz="2600" dirty="0"/>
          </a:p>
          <a:p>
            <a:r>
              <a:rPr lang="en-US" sz="2600" b="1" dirty="0"/>
              <a:t>Integrated Health Model (IHM) Plan</a:t>
            </a:r>
            <a:r>
              <a:rPr lang="en-US" sz="2600" dirty="0"/>
              <a:t>:</a:t>
            </a:r>
          </a:p>
          <a:p>
            <a:pPr lvl="1"/>
            <a:r>
              <a:rPr lang="en-US" sz="2600" dirty="0"/>
              <a:t>All healthcare services are contained at Kaiser Permanente locations</a:t>
            </a:r>
          </a:p>
          <a:p>
            <a:pPr lvl="1"/>
            <a:r>
              <a:rPr lang="en-US" sz="2600" dirty="0"/>
              <a:t>Smooth transition from clinic to hospital or from primary to specialty care</a:t>
            </a:r>
          </a:p>
          <a:p>
            <a:pPr>
              <a:buNone/>
            </a:pPr>
            <a:endParaRPr lang="en-US" sz="2600" dirty="0"/>
          </a:p>
          <a:p>
            <a:pPr algn="ctr">
              <a:buNone/>
            </a:pPr>
            <a:r>
              <a:rPr lang="en-US" sz="2600" dirty="0">
                <a:solidFill>
                  <a:srgbClr val="FF0000"/>
                </a:solidFill>
              </a:rPr>
              <a:t>Some services require pre-certification</a:t>
            </a:r>
          </a:p>
          <a:p>
            <a:pPr>
              <a:buNone/>
            </a:pPr>
            <a:endParaRPr lang="en-US" sz="2600" dirty="0"/>
          </a:p>
        </p:txBody>
      </p:sp>
    </p:spTree>
    <p:extLst>
      <p:ext uri="{BB962C8B-B14F-4D97-AF65-F5344CB8AC3E}">
        <p14:creationId xmlns:p14="http://schemas.microsoft.com/office/powerpoint/2010/main" val="243067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Medical Plan</a:t>
            </a:r>
            <a:br>
              <a:rPr lang="en-US" dirty="0"/>
            </a:br>
            <a:r>
              <a:rPr lang="en-US" dirty="0"/>
              <a:t>PPO, EPO, IHM In-Network</a:t>
            </a:r>
          </a:p>
        </p:txBody>
      </p:sp>
      <p:sp>
        <p:nvSpPr>
          <p:cNvPr id="3" name="Content Placeholder 2"/>
          <p:cNvSpPr>
            <a:spLocks noGrp="1"/>
          </p:cNvSpPr>
          <p:nvPr>
            <p:ph idx="1"/>
          </p:nvPr>
        </p:nvSpPr>
        <p:spPr>
          <a:xfrm>
            <a:off x="457200" y="2514600"/>
            <a:ext cx="8229600" cy="2796809"/>
          </a:xfrm>
        </p:spPr>
        <p:txBody>
          <a:bodyPr/>
          <a:lstStyle/>
          <a:p>
            <a:r>
              <a:rPr lang="en-US" dirty="0"/>
              <a:t>No deductibles</a:t>
            </a:r>
          </a:p>
          <a:p>
            <a:r>
              <a:rPr lang="en-US" dirty="0"/>
              <a:t>Plans  pay 90% for all in-patient and out-patient hospitalization</a:t>
            </a:r>
          </a:p>
          <a:p>
            <a:r>
              <a:rPr lang="en-US" dirty="0"/>
              <a:t>$1,000 out of pocket maximum per individual/$2000 per family</a:t>
            </a:r>
          </a:p>
        </p:txBody>
      </p:sp>
      <p:pic>
        <p:nvPicPr>
          <p:cNvPr id="4" name="Picture 3" descr="BSU-Logo_Yllw-Flame-Blk-Text.jpg"/>
          <p:cNvPicPr>
            <a:picLocks noChangeAspect="1"/>
          </p:cNvPicPr>
          <p:nvPr/>
        </p:nvPicPr>
        <p:blipFill>
          <a:blip r:embed="rId3" cstate="print"/>
          <a:stretch>
            <a:fillRect/>
          </a:stretch>
        </p:blipFill>
        <p:spPr>
          <a:xfrm>
            <a:off x="7391400" y="5486400"/>
            <a:ext cx="1200150" cy="1080135"/>
          </a:xfrm>
          <a:prstGeom prst="rect">
            <a:avLst/>
          </a:prstGeom>
        </p:spPr>
      </p:pic>
    </p:spTree>
    <p:extLst>
      <p:ext uri="{BB962C8B-B14F-4D97-AF65-F5344CB8AC3E}">
        <p14:creationId xmlns:p14="http://schemas.microsoft.com/office/powerpoint/2010/main" val="2018868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Medical Plans</a:t>
            </a:r>
            <a:br>
              <a:rPr lang="en-US" dirty="0"/>
            </a:br>
            <a:r>
              <a:rPr lang="en-US" dirty="0"/>
              <a:t>PPO Out-of-Network</a:t>
            </a:r>
          </a:p>
        </p:txBody>
      </p:sp>
      <p:sp>
        <p:nvSpPr>
          <p:cNvPr id="3" name="Content Placeholder 2"/>
          <p:cNvSpPr>
            <a:spLocks noGrp="1"/>
          </p:cNvSpPr>
          <p:nvPr>
            <p:ph idx="1"/>
          </p:nvPr>
        </p:nvSpPr>
        <p:spPr>
          <a:xfrm>
            <a:off x="533400" y="2133600"/>
            <a:ext cx="8229600" cy="4625609"/>
          </a:xfrm>
        </p:spPr>
        <p:txBody>
          <a:bodyPr>
            <a:normAutofit/>
          </a:bodyPr>
          <a:lstStyle/>
          <a:p>
            <a:r>
              <a:rPr lang="en-US" sz="2600" dirty="0"/>
              <a:t>70%  of allowed benefit after deductible</a:t>
            </a:r>
          </a:p>
          <a:p>
            <a:r>
              <a:rPr lang="en-US" sz="2600" dirty="0"/>
              <a:t>$250.00 deductible per individual/$500 per family</a:t>
            </a:r>
          </a:p>
          <a:p>
            <a:r>
              <a:rPr lang="en-US" sz="2600" dirty="0"/>
              <a:t>$3,000 out of pocket max per individual/$6,000 per family*</a:t>
            </a:r>
          </a:p>
          <a:p>
            <a:endParaRPr lang="en-US" sz="2600" dirty="0"/>
          </a:p>
          <a:p>
            <a:pPr>
              <a:buNone/>
            </a:pPr>
            <a:r>
              <a:rPr lang="en-US" sz="2600" dirty="0"/>
              <a:t>	</a:t>
            </a:r>
          </a:p>
          <a:p>
            <a:pPr algn="ctr">
              <a:buNone/>
            </a:pPr>
            <a:r>
              <a:rPr lang="en-US" sz="2600" dirty="0"/>
              <a:t>*</a:t>
            </a:r>
            <a:r>
              <a:rPr lang="en-US" sz="2600" i="1" dirty="0"/>
              <a:t>Not applicable to the EPO plans</a:t>
            </a:r>
          </a:p>
          <a:p>
            <a:pPr>
              <a:buNone/>
            </a:pPr>
            <a:endParaRPr lang="en-US" dirty="0"/>
          </a:p>
        </p:txBody>
      </p:sp>
      <p:pic>
        <p:nvPicPr>
          <p:cNvPr id="4" name="Picture 3" descr="BSU-Logo_Yllw-Flame-Blk-Text.jpg"/>
          <p:cNvPicPr>
            <a:picLocks noChangeAspect="1"/>
          </p:cNvPicPr>
          <p:nvPr/>
        </p:nvPicPr>
        <p:blipFill>
          <a:blip r:embed="rId3" cstate="print"/>
          <a:stretch>
            <a:fillRect/>
          </a:stretch>
        </p:blipFill>
        <p:spPr>
          <a:xfrm>
            <a:off x="7391400" y="5320665"/>
            <a:ext cx="1200150" cy="1080135"/>
          </a:xfrm>
          <a:prstGeom prst="rect">
            <a:avLst/>
          </a:prstGeom>
        </p:spPr>
      </p:pic>
    </p:spTree>
    <p:extLst>
      <p:ext uri="{BB962C8B-B14F-4D97-AF65-F5344CB8AC3E}">
        <p14:creationId xmlns:p14="http://schemas.microsoft.com/office/powerpoint/2010/main" val="3224207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PPO and EPO Co-pay</a:t>
            </a:r>
          </a:p>
        </p:txBody>
      </p:sp>
      <p:sp>
        <p:nvSpPr>
          <p:cNvPr id="3" name="Content Placeholder 2"/>
          <p:cNvSpPr>
            <a:spLocks noGrp="1"/>
          </p:cNvSpPr>
          <p:nvPr>
            <p:ph idx="1"/>
          </p:nvPr>
        </p:nvSpPr>
        <p:spPr/>
        <p:txBody>
          <a:bodyPr>
            <a:normAutofit/>
          </a:bodyPr>
          <a:lstStyle/>
          <a:p>
            <a:r>
              <a:rPr lang="en-US" sz="2800" b="1" dirty="0"/>
              <a:t>Primary Care Provider office visit: </a:t>
            </a:r>
            <a:r>
              <a:rPr lang="en-US" sz="2800" dirty="0"/>
              <a:t>$15 co-pay</a:t>
            </a:r>
          </a:p>
          <a:p>
            <a:r>
              <a:rPr lang="en-US" sz="2800" b="1" dirty="0"/>
              <a:t>Specialist Office visit: </a:t>
            </a:r>
            <a:r>
              <a:rPr lang="en-US" sz="2800" dirty="0"/>
              <a:t>$30 co-pay</a:t>
            </a:r>
          </a:p>
          <a:p>
            <a:r>
              <a:rPr lang="en-US" sz="2800" b="1" dirty="0"/>
              <a:t>Urgent Care:$</a:t>
            </a:r>
            <a:r>
              <a:rPr lang="en-US" sz="2800" dirty="0"/>
              <a:t>30 co-pay</a:t>
            </a:r>
          </a:p>
          <a:p>
            <a:r>
              <a:rPr lang="en-US" sz="2800" b="1" dirty="0"/>
              <a:t>Emergency room: </a:t>
            </a:r>
            <a:r>
              <a:rPr lang="en-US" sz="2800" i="1" dirty="0"/>
              <a:t>Facility </a:t>
            </a:r>
            <a:r>
              <a:rPr lang="en-US" sz="2800" dirty="0"/>
              <a:t>co-pay of $75.00+ </a:t>
            </a:r>
            <a:r>
              <a:rPr lang="en-US" sz="2800" i="1" dirty="0"/>
              <a:t>Physician </a:t>
            </a:r>
            <a:r>
              <a:rPr lang="en-US" sz="2800" dirty="0"/>
              <a:t>co-pay of $75.00= $150</a:t>
            </a:r>
            <a:br>
              <a:rPr lang="en-US" sz="2800" dirty="0"/>
            </a:br>
            <a:r>
              <a:rPr lang="en-US" sz="2800" dirty="0"/>
              <a:t/>
            </a:r>
            <a:br>
              <a:rPr lang="en-US" sz="2800" dirty="0"/>
            </a:br>
            <a:endParaRPr lang="en-US" sz="1600" dirty="0"/>
          </a:p>
          <a:p>
            <a:pPr marL="118872" indent="0" algn="ctr">
              <a:buNone/>
            </a:pPr>
            <a:r>
              <a:rPr lang="en-US" sz="2800" dirty="0"/>
              <a:t>Fill out the </a:t>
            </a:r>
            <a:r>
              <a:rPr lang="en-US" sz="2800" i="1" dirty="0">
                <a:solidFill>
                  <a:schemeClr val="accent1">
                    <a:lumMod val="75000"/>
                  </a:schemeClr>
                </a:solidFill>
              </a:rPr>
              <a:t>Healthcare Assessment </a:t>
            </a:r>
            <a:r>
              <a:rPr lang="en-US" sz="2800" dirty="0"/>
              <a:t>on your provider’s website and the $15 copay will be waived</a:t>
            </a:r>
          </a:p>
        </p:txBody>
      </p:sp>
      <p:pic>
        <p:nvPicPr>
          <p:cNvPr id="4" name="Picture 3" descr="BSU-Logo_Yllw-Flame-Blk-Text.jpg"/>
          <p:cNvPicPr>
            <a:picLocks noChangeAspect="1"/>
          </p:cNvPicPr>
          <p:nvPr/>
        </p:nvPicPr>
        <p:blipFill>
          <a:blip r:embed="rId3" cstate="print"/>
          <a:stretch>
            <a:fillRect/>
          </a:stretch>
        </p:blipFill>
        <p:spPr>
          <a:xfrm>
            <a:off x="7315200" y="5486400"/>
            <a:ext cx="1200150" cy="1080135"/>
          </a:xfrm>
          <a:prstGeom prst="rect">
            <a:avLst/>
          </a:prstGeom>
        </p:spPr>
      </p:pic>
    </p:spTree>
    <p:extLst>
      <p:ext uri="{BB962C8B-B14F-4D97-AF65-F5344CB8AC3E}">
        <p14:creationId xmlns:p14="http://schemas.microsoft.com/office/powerpoint/2010/main" val="350305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Behavioral Health and Vision Benefits</a:t>
            </a:r>
          </a:p>
        </p:txBody>
      </p:sp>
      <p:sp>
        <p:nvSpPr>
          <p:cNvPr id="3" name="Content Placeholder 2"/>
          <p:cNvSpPr>
            <a:spLocks noGrp="1"/>
          </p:cNvSpPr>
          <p:nvPr>
            <p:ph idx="1"/>
          </p:nvPr>
        </p:nvSpPr>
        <p:spPr>
          <a:xfrm>
            <a:off x="482600" y="2206067"/>
            <a:ext cx="8229600" cy="4625609"/>
          </a:xfrm>
        </p:spPr>
        <p:txBody>
          <a:bodyPr>
            <a:normAutofit/>
          </a:bodyPr>
          <a:lstStyle/>
          <a:p>
            <a:r>
              <a:rPr lang="en-US" sz="2600" dirty="0"/>
              <a:t>Eligible Behavioral Health services </a:t>
            </a:r>
          </a:p>
          <a:p>
            <a:pPr lvl="1"/>
            <a:r>
              <a:rPr lang="en-US" sz="2200" dirty="0"/>
              <a:t>Are covered as any other illness- $15 co-pay </a:t>
            </a:r>
          </a:p>
          <a:p>
            <a:pPr lvl="1"/>
            <a:r>
              <a:rPr lang="en-US" sz="2200" dirty="0"/>
              <a:t>Inpatient services still need to be pre-authorized for full plan benefits</a:t>
            </a:r>
          </a:p>
          <a:p>
            <a:endParaRPr lang="en-US" sz="2600" dirty="0"/>
          </a:p>
          <a:p>
            <a:r>
              <a:rPr lang="en-US" sz="2600" dirty="0"/>
              <a:t>Vision services </a:t>
            </a:r>
          </a:p>
          <a:p>
            <a:pPr lvl="1"/>
            <a:r>
              <a:rPr lang="en-US" sz="2200" dirty="0"/>
              <a:t>Use your medical card for Vision benefits</a:t>
            </a:r>
          </a:p>
          <a:p>
            <a:pPr lvl="1"/>
            <a:r>
              <a:rPr lang="en-US" sz="2200" dirty="0"/>
              <a:t>Annual eye exam covered at 100%</a:t>
            </a:r>
          </a:p>
          <a:p>
            <a:pPr marL="118872" indent="0">
              <a:buNone/>
            </a:pPr>
            <a:endParaRPr lang="en-US" sz="2600" dirty="0"/>
          </a:p>
          <a:p>
            <a:pPr>
              <a:buNone/>
            </a:pPr>
            <a:endParaRPr lang="en-US" sz="2600" dirty="0"/>
          </a:p>
          <a:p>
            <a:pPr marL="118872" indent="0">
              <a:buNone/>
            </a:pPr>
            <a:endParaRPr lang="en-US" sz="2600" dirty="0"/>
          </a:p>
        </p:txBody>
      </p:sp>
      <p:pic>
        <p:nvPicPr>
          <p:cNvPr id="4" name="Picture 3" descr="BSU-Logo_Yllw-Flame-Blk-Text.jpg"/>
          <p:cNvPicPr>
            <a:picLocks noChangeAspect="1"/>
          </p:cNvPicPr>
          <p:nvPr/>
        </p:nvPicPr>
        <p:blipFill>
          <a:blip r:embed="rId3" cstate="print"/>
          <a:stretch>
            <a:fillRect/>
          </a:stretch>
        </p:blipFill>
        <p:spPr>
          <a:xfrm>
            <a:off x="7512050" y="5353322"/>
            <a:ext cx="1200150" cy="1080135"/>
          </a:xfrm>
          <a:prstGeom prst="rect">
            <a:avLst/>
          </a:prstGeom>
        </p:spPr>
      </p:pic>
    </p:spTree>
    <p:extLst>
      <p:ext uri="{BB962C8B-B14F-4D97-AF65-F5344CB8AC3E}">
        <p14:creationId xmlns:p14="http://schemas.microsoft.com/office/powerpoint/2010/main" val="266197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Prescription Drug Plan</a:t>
            </a:r>
          </a:p>
        </p:txBody>
      </p:sp>
      <p:sp>
        <p:nvSpPr>
          <p:cNvPr id="3" name="Content Placeholder 2"/>
          <p:cNvSpPr>
            <a:spLocks noGrp="1"/>
          </p:cNvSpPr>
          <p:nvPr>
            <p:ph idx="1"/>
          </p:nvPr>
        </p:nvSpPr>
        <p:spPr/>
        <p:txBody>
          <a:bodyPr>
            <a:normAutofit/>
          </a:bodyPr>
          <a:lstStyle/>
          <a:p>
            <a:pPr marL="118872" indent="0" algn="ctr">
              <a:buNone/>
            </a:pPr>
            <a:r>
              <a:rPr lang="en-US" b="1" dirty="0"/>
              <a:t>CVS Caremark</a:t>
            </a:r>
            <a:r>
              <a:rPr lang="en-US" dirty="0"/>
              <a:t/>
            </a:r>
            <a:br>
              <a:rPr lang="en-US" dirty="0"/>
            </a:br>
            <a:endParaRPr lang="en-US" dirty="0"/>
          </a:p>
          <a:p>
            <a:r>
              <a:rPr lang="en-US" sz="2500" dirty="0"/>
              <a:t>Separate deduction-not included with medical coverage</a:t>
            </a:r>
          </a:p>
          <a:p>
            <a:r>
              <a:rPr lang="en-US" sz="2500" dirty="0"/>
              <a:t>If members choose a brand name drug when a generic is available, member must pay generic co-pay plus the cost difference of the brand name drug vs. the generic drug</a:t>
            </a:r>
          </a:p>
          <a:p>
            <a:r>
              <a:rPr lang="en-US" sz="2500" dirty="0"/>
              <a:t>Co-pay is based on the type of medication and the quantity purchased</a:t>
            </a:r>
          </a:p>
          <a:p>
            <a:pPr marL="118872" indent="0" algn="ctr">
              <a:buNone/>
            </a:pPr>
            <a:endParaRPr lang="en-US" sz="2400" dirty="0"/>
          </a:p>
        </p:txBody>
      </p:sp>
      <p:pic>
        <p:nvPicPr>
          <p:cNvPr id="4" name="Picture 3" descr="BSU-Logo_Yllw-Flame-Blk-Text.jpg"/>
          <p:cNvPicPr>
            <a:picLocks noChangeAspect="1"/>
          </p:cNvPicPr>
          <p:nvPr/>
        </p:nvPicPr>
        <p:blipFill>
          <a:blip r:embed="rId3" cstate="print"/>
          <a:stretch>
            <a:fillRect/>
          </a:stretch>
        </p:blipFill>
        <p:spPr>
          <a:xfrm>
            <a:off x="7315200" y="5320665"/>
            <a:ext cx="1200150" cy="1080135"/>
          </a:xfrm>
          <a:prstGeom prst="rect">
            <a:avLst/>
          </a:prstGeom>
        </p:spPr>
      </p:pic>
    </p:spTree>
    <p:extLst>
      <p:ext uri="{BB962C8B-B14F-4D97-AF65-F5344CB8AC3E}">
        <p14:creationId xmlns:p14="http://schemas.microsoft.com/office/powerpoint/2010/main" val="272056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13192" cy="1636776"/>
          </a:xfrm>
        </p:spPr>
        <p:txBody>
          <a:bodyPr/>
          <a:lstStyle/>
          <a:p>
            <a:pPr algn="ctr"/>
            <a:r>
              <a:rPr lang="en-US" dirty="0"/>
              <a:t>Health and Retirement Benefits</a:t>
            </a:r>
          </a:p>
        </p:txBody>
      </p:sp>
    </p:spTree>
    <p:extLst>
      <p:ext uri="{BB962C8B-B14F-4D97-AF65-F5344CB8AC3E}">
        <p14:creationId xmlns:p14="http://schemas.microsoft.com/office/powerpoint/2010/main" val="323991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Dental Plan </a:t>
            </a:r>
          </a:p>
        </p:txBody>
      </p:sp>
      <p:sp>
        <p:nvSpPr>
          <p:cNvPr id="3" name="Content Placeholder 2"/>
          <p:cNvSpPr>
            <a:spLocks noGrp="1"/>
          </p:cNvSpPr>
          <p:nvPr>
            <p:ph idx="1"/>
          </p:nvPr>
        </p:nvSpPr>
        <p:spPr>
          <a:xfrm>
            <a:off x="304800" y="1775191"/>
            <a:ext cx="8382000" cy="4625609"/>
          </a:xfrm>
        </p:spPr>
        <p:txBody>
          <a:bodyPr>
            <a:normAutofit/>
          </a:bodyPr>
          <a:lstStyle/>
          <a:p>
            <a:pPr>
              <a:buNone/>
            </a:pPr>
            <a:r>
              <a:rPr lang="en-US" b="1" u="sng" dirty="0"/>
              <a:t>2 Plan Choices:</a:t>
            </a:r>
            <a:r>
              <a:rPr lang="en-US" u="sng" dirty="0"/>
              <a:t/>
            </a:r>
            <a:br>
              <a:rPr lang="en-US" u="sng" dirty="0"/>
            </a:br>
            <a:endParaRPr lang="en-US" sz="1600" u="sng" dirty="0"/>
          </a:p>
          <a:p>
            <a:pPr>
              <a:buFont typeface="Wingdings" panose="05000000000000000000" pitchFamily="2" charset="2"/>
              <a:buChar char="v"/>
            </a:pPr>
            <a:r>
              <a:rPr lang="en-US" sz="2800" b="1" dirty="0"/>
              <a:t>United Concordia </a:t>
            </a:r>
            <a:r>
              <a:rPr lang="en-US" sz="2400" b="1" dirty="0"/>
              <a:t>(DPPO</a:t>
            </a:r>
            <a:r>
              <a:rPr lang="en-US" b="1" dirty="0"/>
              <a:t>)</a:t>
            </a:r>
          </a:p>
          <a:p>
            <a:pPr lvl="1"/>
            <a:r>
              <a:rPr lang="en-US" sz="2400" dirty="0"/>
              <a:t>Member may seek care from either participating or non-participating dentists</a:t>
            </a:r>
            <a:r>
              <a:rPr lang="en-US" sz="2200" dirty="0"/>
              <a:t/>
            </a:r>
            <a:br>
              <a:rPr lang="en-US" sz="2200" dirty="0"/>
            </a:br>
            <a:endParaRPr lang="en-US" sz="2200" dirty="0"/>
          </a:p>
          <a:p>
            <a:pPr>
              <a:buFont typeface="Wingdings" panose="05000000000000000000" pitchFamily="2" charset="2"/>
              <a:buChar char="v"/>
            </a:pPr>
            <a:r>
              <a:rPr lang="en-US" sz="2800" b="1" dirty="0"/>
              <a:t>Delta Dental </a:t>
            </a:r>
            <a:r>
              <a:rPr lang="en-US" sz="2400" b="1" dirty="0"/>
              <a:t>(DHMO)</a:t>
            </a:r>
          </a:p>
          <a:p>
            <a:pPr lvl="1"/>
            <a:r>
              <a:rPr lang="en-US" sz="2400" dirty="0"/>
              <a:t>Must select a Primary Dental Office (PDO)</a:t>
            </a:r>
          </a:p>
          <a:p>
            <a:pPr lvl="1"/>
            <a:r>
              <a:rPr lang="en-US" sz="2400" dirty="0"/>
              <a:t>May </a:t>
            </a:r>
            <a:r>
              <a:rPr lang="en-US" sz="2400" b="1" dirty="0"/>
              <a:t>only</a:t>
            </a:r>
            <a:r>
              <a:rPr lang="en-US" sz="2400" dirty="0"/>
              <a:t> use participating dentists</a:t>
            </a:r>
          </a:p>
          <a:p>
            <a:pPr lvl="1"/>
            <a:r>
              <a:rPr lang="en-US" sz="2400" dirty="0"/>
              <a:t>No out of network coverage	</a:t>
            </a:r>
            <a:r>
              <a:rPr lang="en-US" b="1" dirty="0"/>
              <a:t>			</a:t>
            </a:r>
          </a:p>
        </p:txBody>
      </p:sp>
      <p:pic>
        <p:nvPicPr>
          <p:cNvPr id="4" name="Picture 3" descr="BSU-Logo_Yllw-Flame-Blk-Text.jpg"/>
          <p:cNvPicPr>
            <a:picLocks noChangeAspect="1"/>
          </p:cNvPicPr>
          <p:nvPr/>
        </p:nvPicPr>
        <p:blipFill>
          <a:blip r:embed="rId2" cstate="print"/>
          <a:stretch>
            <a:fillRect/>
          </a:stretch>
        </p:blipFill>
        <p:spPr>
          <a:xfrm>
            <a:off x="7486650" y="5320665"/>
            <a:ext cx="1200150" cy="1080135"/>
          </a:xfrm>
          <a:prstGeom prst="rect">
            <a:avLst/>
          </a:prstGeom>
        </p:spPr>
      </p:pic>
    </p:spTree>
    <p:extLst>
      <p:ext uri="{BB962C8B-B14F-4D97-AF65-F5344CB8AC3E}">
        <p14:creationId xmlns:p14="http://schemas.microsoft.com/office/powerpoint/2010/main" val="350003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SU-Logo_Yllw-Flame-Blk-Text.jpg"/>
          <p:cNvPicPr>
            <a:picLocks noChangeAspect="1"/>
          </p:cNvPicPr>
          <p:nvPr/>
        </p:nvPicPr>
        <p:blipFill>
          <a:blip r:embed="rId3" cstate="print"/>
          <a:stretch>
            <a:fillRect/>
          </a:stretch>
        </p:blipFill>
        <p:spPr>
          <a:xfrm>
            <a:off x="533400" y="5562600"/>
            <a:ext cx="1200150" cy="1080135"/>
          </a:xfrm>
          <a:prstGeom prst="rect">
            <a:avLst/>
          </a:prstGeom>
        </p:spPr>
      </p:pic>
      <p:sp>
        <p:nvSpPr>
          <p:cNvPr id="2" name="Title 1"/>
          <p:cNvSpPr>
            <a:spLocks noGrp="1"/>
          </p:cNvSpPr>
          <p:nvPr>
            <p:ph type="title"/>
          </p:nvPr>
        </p:nvSpPr>
        <p:spPr/>
        <p:txBody>
          <a:bodyPr/>
          <a:lstStyle/>
          <a:p>
            <a:pPr algn="ctr"/>
            <a:r>
              <a:rPr lang="en-US" dirty="0"/>
              <a:t>Dental Benefits</a:t>
            </a:r>
          </a:p>
        </p:txBody>
      </p:sp>
      <p:sp>
        <p:nvSpPr>
          <p:cNvPr id="3" name="Content Placeholder 2"/>
          <p:cNvSpPr>
            <a:spLocks noGrp="1"/>
          </p:cNvSpPr>
          <p:nvPr>
            <p:ph idx="1"/>
          </p:nvPr>
        </p:nvSpPr>
        <p:spPr/>
        <p:txBody>
          <a:bodyPr>
            <a:normAutofit/>
          </a:bodyPr>
          <a:lstStyle/>
          <a:p>
            <a:r>
              <a:rPr lang="en-US" sz="1800" b="1" dirty="0"/>
              <a:t>Annual Deductible</a:t>
            </a:r>
          </a:p>
          <a:p>
            <a:pPr>
              <a:buNone/>
            </a:pPr>
            <a:r>
              <a:rPr lang="en-US" sz="1800" dirty="0"/>
              <a:t>	-Individual $50.00</a:t>
            </a:r>
          </a:p>
          <a:p>
            <a:pPr>
              <a:buNone/>
            </a:pPr>
            <a:r>
              <a:rPr lang="en-US" sz="1800" dirty="0"/>
              <a:t>	-Family     $150.00</a:t>
            </a:r>
            <a:br>
              <a:rPr lang="en-US" sz="1800" dirty="0"/>
            </a:br>
            <a:endParaRPr lang="en-US" sz="1800" dirty="0"/>
          </a:p>
          <a:p>
            <a:r>
              <a:rPr lang="en-US" sz="1800" b="1" dirty="0"/>
              <a:t>Annual Maximum per</a:t>
            </a:r>
          </a:p>
          <a:p>
            <a:pPr marL="118872" indent="0">
              <a:buNone/>
            </a:pPr>
            <a:r>
              <a:rPr lang="en-US" sz="1800" dirty="0"/>
              <a:t>      participant (Only applies to Class II</a:t>
            </a:r>
          </a:p>
          <a:p>
            <a:pPr marL="118872" indent="0">
              <a:buNone/>
            </a:pPr>
            <a:r>
              <a:rPr lang="en-US" sz="1800" dirty="0"/>
              <a:t>      and Class III)</a:t>
            </a:r>
          </a:p>
          <a:p>
            <a:pPr>
              <a:buNone/>
            </a:pPr>
            <a:r>
              <a:rPr lang="en-US" sz="1800" dirty="0"/>
              <a:t>	- $1,500.00</a:t>
            </a:r>
          </a:p>
          <a:p>
            <a:pPr>
              <a:buNone/>
            </a:pP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455951414"/>
              </p:ext>
            </p:extLst>
          </p:nvPr>
        </p:nvGraphicFramePr>
        <p:xfrm>
          <a:off x="4267200" y="1979593"/>
          <a:ext cx="4648199" cy="4421207"/>
        </p:xfrm>
        <a:graphic>
          <a:graphicData uri="http://schemas.openxmlformats.org/drawingml/2006/table">
            <a:tbl>
              <a:tblPr firstRow="1" bandRow="1">
                <a:tableStyleId>{5C22544A-7EE6-4342-B048-85BDC9FD1C3A}</a:tableStyleId>
              </a:tblPr>
              <a:tblGrid>
                <a:gridCol w="1181564">
                  <a:extLst>
                    <a:ext uri="{9D8B030D-6E8A-4147-A177-3AD203B41FA5}">
                      <a16:colId xmlns:a16="http://schemas.microsoft.com/office/drawing/2014/main" val="20000"/>
                    </a:ext>
                  </a:extLst>
                </a:gridCol>
                <a:gridCol w="2154618">
                  <a:extLst>
                    <a:ext uri="{9D8B030D-6E8A-4147-A177-3AD203B41FA5}">
                      <a16:colId xmlns:a16="http://schemas.microsoft.com/office/drawing/2014/main" val="20001"/>
                    </a:ext>
                  </a:extLst>
                </a:gridCol>
                <a:gridCol w="1312017">
                  <a:extLst>
                    <a:ext uri="{9D8B030D-6E8A-4147-A177-3AD203B41FA5}">
                      <a16:colId xmlns:a16="http://schemas.microsoft.com/office/drawing/2014/main" val="20002"/>
                    </a:ext>
                  </a:extLst>
                </a:gridCol>
              </a:tblGrid>
              <a:tr h="441183">
                <a:tc>
                  <a:txBody>
                    <a:bodyPr/>
                    <a:lstStyle/>
                    <a:p>
                      <a:r>
                        <a:rPr lang="en-US" dirty="0"/>
                        <a:t>Class</a:t>
                      </a:r>
                    </a:p>
                  </a:txBody>
                  <a:tcPr/>
                </a:tc>
                <a:tc>
                  <a:txBody>
                    <a:bodyPr/>
                    <a:lstStyle/>
                    <a:p>
                      <a:r>
                        <a:rPr lang="en-US" dirty="0"/>
                        <a:t>Allowed</a:t>
                      </a:r>
                      <a:r>
                        <a:rPr lang="en-US" baseline="0" dirty="0"/>
                        <a:t> Amount</a:t>
                      </a:r>
                      <a:endParaRPr lang="en-US" dirty="0"/>
                    </a:p>
                  </a:txBody>
                  <a:tcPr/>
                </a:tc>
                <a:tc>
                  <a:txBody>
                    <a:bodyPr/>
                    <a:lstStyle/>
                    <a:p>
                      <a:r>
                        <a:rPr lang="en-US" dirty="0"/>
                        <a:t>Services</a:t>
                      </a:r>
                    </a:p>
                  </a:txBody>
                  <a:tcPr/>
                </a:tc>
                <a:extLst>
                  <a:ext uri="{0D108BD9-81ED-4DB2-BD59-A6C34878D82A}">
                    <a16:rowId xmlns:a16="http://schemas.microsoft.com/office/drawing/2014/main" val="10000"/>
                  </a:ext>
                </a:extLst>
              </a:tr>
              <a:tr h="1207670">
                <a:tc>
                  <a:txBody>
                    <a:bodyPr/>
                    <a:lstStyle/>
                    <a:p>
                      <a:r>
                        <a:rPr lang="en-US" dirty="0"/>
                        <a:t>Class I</a:t>
                      </a:r>
                    </a:p>
                  </a:txBody>
                  <a:tcPr/>
                </a:tc>
                <a:tc>
                  <a:txBody>
                    <a:bodyPr/>
                    <a:lstStyle/>
                    <a:p>
                      <a:r>
                        <a:rPr lang="en-US" dirty="0"/>
                        <a:t>100% after</a:t>
                      </a:r>
                      <a:r>
                        <a:rPr lang="en-US" baseline="0" dirty="0"/>
                        <a:t> deductible</a:t>
                      </a:r>
                      <a:endParaRPr lang="en-US" dirty="0"/>
                    </a:p>
                  </a:txBody>
                  <a:tcPr/>
                </a:tc>
                <a:tc>
                  <a:txBody>
                    <a:bodyPr/>
                    <a:lstStyle/>
                    <a:p>
                      <a:r>
                        <a:rPr lang="en-US" dirty="0"/>
                        <a:t>Preventive</a:t>
                      </a:r>
                      <a:r>
                        <a:rPr lang="en-US" baseline="0" dirty="0"/>
                        <a:t> services, fluoride treatments</a:t>
                      </a:r>
                      <a:endParaRPr lang="en-US" dirty="0"/>
                    </a:p>
                  </a:txBody>
                  <a:tcPr/>
                </a:tc>
                <a:extLst>
                  <a:ext uri="{0D108BD9-81ED-4DB2-BD59-A6C34878D82A}">
                    <a16:rowId xmlns:a16="http://schemas.microsoft.com/office/drawing/2014/main" val="10001"/>
                  </a:ext>
                </a:extLst>
              </a:tr>
              <a:tr h="912793">
                <a:tc>
                  <a:txBody>
                    <a:bodyPr/>
                    <a:lstStyle/>
                    <a:p>
                      <a:r>
                        <a:rPr lang="en-US" dirty="0"/>
                        <a:t>Class II</a:t>
                      </a:r>
                    </a:p>
                  </a:txBody>
                  <a:tcPr/>
                </a:tc>
                <a:tc>
                  <a:txBody>
                    <a:bodyPr/>
                    <a:lstStyle/>
                    <a:p>
                      <a:r>
                        <a:rPr lang="en-US" dirty="0"/>
                        <a:t>70% in</a:t>
                      </a:r>
                      <a:r>
                        <a:rPr lang="en-US" baseline="0" dirty="0"/>
                        <a:t> &amp; out of network after deductible</a:t>
                      </a:r>
                      <a:endParaRPr lang="en-US" dirty="0"/>
                    </a:p>
                  </a:txBody>
                  <a:tcPr/>
                </a:tc>
                <a:tc>
                  <a:txBody>
                    <a:bodyPr/>
                    <a:lstStyle/>
                    <a:p>
                      <a:r>
                        <a:rPr lang="en-US" dirty="0"/>
                        <a:t>Fillings</a:t>
                      </a:r>
                      <a:r>
                        <a:rPr lang="en-US" baseline="0" dirty="0"/>
                        <a:t> and oral surgeries</a:t>
                      </a:r>
                      <a:endParaRPr lang="en-US" dirty="0"/>
                    </a:p>
                  </a:txBody>
                  <a:tcPr/>
                </a:tc>
                <a:extLst>
                  <a:ext uri="{0D108BD9-81ED-4DB2-BD59-A6C34878D82A}">
                    <a16:rowId xmlns:a16="http://schemas.microsoft.com/office/drawing/2014/main" val="10002"/>
                  </a:ext>
                </a:extLst>
              </a:tr>
              <a:tr h="928977">
                <a:tc>
                  <a:txBody>
                    <a:bodyPr/>
                    <a:lstStyle/>
                    <a:p>
                      <a:r>
                        <a:rPr lang="en-US" dirty="0"/>
                        <a:t>Class III</a:t>
                      </a:r>
                    </a:p>
                  </a:txBody>
                  <a:tcPr/>
                </a:tc>
                <a:tc>
                  <a:txBody>
                    <a:bodyPr/>
                    <a:lstStyle/>
                    <a:p>
                      <a:r>
                        <a:rPr lang="en-US" dirty="0"/>
                        <a:t>50% in &amp;</a:t>
                      </a:r>
                      <a:r>
                        <a:rPr lang="en-US" baseline="0" dirty="0"/>
                        <a:t> out of network after deductible</a:t>
                      </a:r>
                      <a:endParaRPr lang="en-US" dirty="0"/>
                    </a:p>
                  </a:txBody>
                  <a:tcPr/>
                </a:tc>
                <a:tc>
                  <a:txBody>
                    <a:bodyPr/>
                    <a:lstStyle/>
                    <a:p>
                      <a:r>
                        <a:rPr lang="en-US" dirty="0"/>
                        <a:t>Implants, crowns</a:t>
                      </a:r>
                      <a:r>
                        <a:rPr lang="en-US" baseline="0" dirty="0"/>
                        <a:t> and bridges</a:t>
                      </a:r>
                      <a:endParaRPr lang="en-US" dirty="0"/>
                    </a:p>
                  </a:txBody>
                  <a:tcPr/>
                </a:tc>
                <a:extLst>
                  <a:ext uri="{0D108BD9-81ED-4DB2-BD59-A6C34878D82A}">
                    <a16:rowId xmlns:a16="http://schemas.microsoft.com/office/drawing/2014/main" val="10003"/>
                  </a:ext>
                </a:extLst>
              </a:tr>
              <a:tr h="928977">
                <a:tc>
                  <a:txBody>
                    <a:bodyPr/>
                    <a:lstStyle/>
                    <a:p>
                      <a:r>
                        <a:rPr lang="en-US" dirty="0"/>
                        <a:t>Class IV</a:t>
                      </a:r>
                    </a:p>
                  </a:txBody>
                  <a:tcPr/>
                </a:tc>
                <a:tc>
                  <a:txBody>
                    <a:bodyPr/>
                    <a:lstStyle/>
                    <a:p>
                      <a:r>
                        <a:rPr lang="en-US" dirty="0"/>
                        <a:t>55%</a:t>
                      </a:r>
                      <a:r>
                        <a:rPr lang="en-US" baseline="0" dirty="0"/>
                        <a:t> in &amp; out of network, $2,000 lifetime max.</a:t>
                      </a:r>
                      <a:endParaRPr lang="en-US" dirty="0"/>
                    </a:p>
                  </a:txBody>
                  <a:tcPr/>
                </a:tc>
                <a:tc>
                  <a:txBody>
                    <a:bodyPr/>
                    <a:lstStyle/>
                    <a:p>
                      <a:r>
                        <a:rPr lang="en-US" dirty="0"/>
                        <a:t>Dependent</a:t>
                      </a:r>
                      <a:r>
                        <a:rPr lang="en-US" baseline="0" dirty="0"/>
                        <a:t> children only</a:t>
                      </a:r>
                      <a:endParaRPr lang="en-US" dirty="0"/>
                    </a:p>
                  </a:txBody>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561EA72F-A042-1CF1-6F93-29E7E216AE88}"/>
              </a:ext>
            </a:extLst>
          </p:cNvPr>
          <p:cNvSpPr txBox="1"/>
          <p:nvPr/>
        </p:nvSpPr>
        <p:spPr>
          <a:xfrm>
            <a:off x="5029199" y="1570339"/>
            <a:ext cx="3124200" cy="400110"/>
          </a:xfrm>
          <a:prstGeom prst="rect">
            <a:avLst/>
          </a:prstGeom>
          <a:noFill/>
        </p:spPr>
        <p:txBody>
          <a:bodyPr wrap="square" rtlCol="0">
            <a:spAutoFit/>
          </a:bodyPr>
          <a:lstStyle/>
          <a:p>
            <a:pPr algn="ctr"/>
            <a:r>
              <a:rPr lang="en-US" sz="2000" dirty="0">
                <a:solidFill>
                  <a:srgbClr val="FF0000"/>
                </a:solidFill>
                <a:effectLst>
                  <a:outerShdw blurRad="38100" dist="38100" dir="2700000" algn="tl">
                    <a:srgbClr val="000000">
                      <a:alpha val="43137"/>
                    </a:srgbClr>
                  </a:outerShdw>
                </a:effectLst>
              </a:rPr>
              <a:t>United Concordia (DPPO)</a:t>
            </a:r>
          </a:p>
        </p:txBody>
      </p:sp>
      <p:sp>
        <p:nvSpPr>
          <p:cNvPr id="7" name="TextBox 6">
            <a:extLst>
              <a:ext uri="{FF2B5EF4-FFF2-40B4-BE49-F238E27FC236}">
                <a16:creationId xmlns:a16="http://schemas.microsoft.com/office/drawing/2014/main" id="{E798D381-AA8F-FEEA-2E07-40860BBD7A61}"/>
              </a:ext>
            </a:extLst>
          </p:cNvPr>
          <p:cNvSpPr txBox="1"/>
          <p:nvPr/>
        </p:nvSpPr>
        <p:spPr>
          <a:xfrm>
            <a:off x="457200" y="4362271"/>
            <a:ext cx="3903725" cy="1200329"/>
          </a:xfrm>
          <a:prstGeom prst="rect">
            <a:avLst/>
          </a:prstGeom>
          <a:noFill/>
        </p:spPr>
        <p:txBody>
          <a:bodyPr wrap="square" rtlCol="0">
            <a:spAutoFit/>
          </a:bodyPr>
          <a:lstStyle/>
          <a:p>
            <a:pPr>
              <a:buNone/>
            </a:pPr>
            <a:r>
              <a:rPr lang="en-US" dirty="0">
                <a:solidFill>
                  <a:srgbClr val="FF0000"/>
                </a:solidFill>
                <a:effectLst>
                  <a:outerShdw blurRad="38100" dist="38100" dir="2700000" algn="tl">
                    <a:srgbClr val="000000">
                      <a:alpha val="43137"/>
                    </a:srgbClr>
                  </a:outerShdw>
                </a:effectLst>
              </a:rPr>
              <a:t>Delta Dental  (DHMO)</a:t>
            </a:r>
            <a:endParaRPr lang="en-US" sz="1800" dirty="0">
              <a:solidFill>
                <a:srgbClr val="FF0000"/>
              </a:solidFill>
              <a:effectLst>
                <a:outerShdw blurRad="38100" dist="38100" dir="2700000" algn="tl">
                  <a:srgbClr val="000000">
                    <a:alpha val="43137"/>
                  </a:srgbClr>
                </a:outerShdw>
              </a:effectLst>
            </a:endParaRPr>
          </a:p>
          <a:p>
            <a:pPr>
              <a:buNone/>
            </a:pPr>
            <a:r>
              <a:rPr lang="en-US" sz="1800" dirty="0"/>
              <a:t>Refer to reduced fee schedule for</a:t>
            </a:r>
          </a:p>
          <a:p>
            <a:pPr>
              <a:buNone/>
            </a:pPr>
            <a:r>
              <a:rPr lang="en-US" sz="1800" dirty="0"/>
              <a:t>allowed amount at</a:t>
            </a:r>
          </a:p>
          <a:p>
            <a:pPr>
              <a:buNone/>
            </a:pPr>
            <a:r>
              <a:rPr lang="en-US" sz="1800" dirty="0">
                <a:hlinkClick r:id="rId4"/>
              </a:rPr>
              <a:t>www.dbm.maryland.gov/benefits</a:t>
            </a:r>
            <a:endParaRPr lang="en-US" sz="1800" dirty="0"/>
          </a:p>
        </p:txBody>
      </p:sp>
    </p:spTree>
    <p:extLst>
      <p:ext uri="{BB962C8B-B14F-4D97-AF65-F5344CB8AC3E}">
        <p14:creationId xmlns:p14="http://schemas.microsoft.com/office/powerpoint/2010/main" val="333999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80" y="152400"/>
            <a:ext cx="7745639" cy="1252728"/>
          </a:xfrm>
        </p:spPr>
        <p:txBody>
          <a:bodyPr>
            <a:normAutofit fontScale="90000"/>
          </a:bodyPr>
          <a:lstStyle/>
          <a:p>
            <a:pPr algn="ctr"/>
            <a:r>
              <a:rPr lang="en-US" dirty="0"/>
              <a:t>Flexible Spending Accounts (FSA)</a:t>
            </a:r>
          </a:p>
        </p:txBody>
      </p:sp>
      <p:sp>
        <p:nvSpPr>
          <p:cNvPr id="3" name="Content Placeholder 2"/>
          <p:cNvSpPr>
            <a:spLocks noGrp="1"/>
          </p:cNvSpPr>
          <p:nvPr>
            <p:ph idx="1"/>
          </p:nvPr>
        </p:nvSpPr>
        <p:spPr/>
        <p:txBody>
          <a:bodyPr>
            <a:normAutofit/>
          </a:bodyPr>
          <a:lstStyle/>
          <a:p>
            <a:r>
              <a:rPr lang="en-US" sz="2600" dirty="0"/>
              <a:t>Pre-tax way to be reimbursed for eligible dependent care or health care expenses</a:t>
            </a:r>
          </a:p>
          <a:p>
            <a:r>
              <a:rPr lang="en-US" sz="2600" dirty="0"/>
              <a:t> Great if you know you have a big medical expense or procedure coming up in the future</a:t>
            </a:r>
          </a:p>
          <a:p>
            <a:r>
              <a:rPr lang="en-US" sz="2600" dirty="0"/>
              <a:t>Reduces taxable income</a:t>
            </a:r>
          </a:p>
          <a:p>
            <a:r>
              <a:rPr lang="en-US" sz="2600" dirty="0"/>
              <a:t>Eligible expenses for services incurred with plan year</a:t>
            </a:r>
          </a:p>
          <a:p>
            <a:r>
              <a:rPr lang="en-US" sz="2600" b="1" dirty="0"/>
              <a:t>Must re-enroll each year</a:t>
            </a:r>
          </a:p>
          <a:p>
            <a:r>
              <a:rPr lang="en-US" sz="2600" dirty="0"/>
              <a:t>Limited to $3,050 for Healthcare</a:t>
            </a:r>
          </a:p>
          <a:p>
            <a:r>
              <a:rPr lang="en-US" sz="2600" dirty="0"/>
              <a:t>Limited to $5,000 for Dependent Care</a:t>
            </a:r>
          </a:p>
          <a:p>
            <a:r>
              <a:rPr lang="en-US" sz="2600" dirty="0"/>
              <a:t>Funds are forfeited if you are terminated/resign</a:t>
            </a:r>
          </a:p>
          <a:p>
            <a:r>
              <a:rPr lang="en-US" sz="2400" dirty="0"/>
              <a:t>Contractual employees not eligible to enroll</a:t>
            </a:r>
            <a:endParaRPr lang="en-US" sz="2200" dirty="0"/>
          </a:p>
          <a:p>
            <a:pPr marL="118872" indent="0">
              <a:buNone/>
            </a:pPr>
            <a:endParaRPr lang="en-US" sz="2600" dirty="0"/>
          </a:p>
          <a:p>
            <a:pPr>
              <a:buNone/>
            </a:pPr>
            <a:endParaRPr lang="en-US" sz="2600" dirty="0"/>
          </a:p>
          <a:p>
            <a:pPr algn="ctr">
              <a:buNone/>
            </a:pPr>
            <a:endParaRPr lang="en-US" sz="1800" b="1" i="1" dirty="0"/>
          </a:p>
          <a:p>
            <a:endParaRPr lang="en-US" sz="2600" dirty="0"/>
          </a:p>
        </p:txBody>
      </p:sp>
      <p:pic>
        <p:nvPicPr>
          <p:cNvPr id="4" name="Picture 3" descr="BSU-Logo_Yllw-Flame-Blk-Text.jpg"/>
          <p:cNvPicPr>
            <a:picLocks noChangeAspect="1"/>
          </p:cNvPicPr>
          <p:nvPr/>
        </p:nvPicPr>
        <p:blipFill>
          <a:blip r:embed="rId3" cstate="print"/>
          <a:stretch>
            <a:fillRect/>
          </a:stretch>
        </p:blipFill>
        <p:spPr>
          <a:xfrm>
            <a:off x="7450364" y="5342436"/>
            <a:ext cx="1200150" cy="1080135"/>
          </a:xfrm>
          <a:prstGeom prst="rect">
            <a:avLst/>
          </a:prstGeom>
        </p:spPr>
      </p:pic>
    </p:spTree>
    <p:extLst>
      <p:ext uri="{BB962C8B-B14F-4D97-AF65-F5344CB8AC3E}">
        <p14:creationId xmlns:p14="http://schemas.microsoft.com/office/powerpoint/2010/main" val="2347715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33400"/>
            <a:ext cx="8013192" cy="1255776"/>
          </a:xfrm>
        </p:spPr>
        <p:txBody>
          <a:bodyPr/>
          <a:lstStyle/>
          <a:p>
            <a:pPr algn="ctr"/>
            <a:r>
              <a:rPr lang="en-US" dirty="0"/>
              <a:t>Contractual Employees</a:t>
            </a:r>
          </a:p>
        </p:txBody>
      </p:sp>
    </p:spTree>
    <p:extLst>
      <p:ext uri="{BB962C8B-B14F-4D97-AF65-F5344CB8AC3E}">
        <p14:creationId xmlns:p14="http://schemas.microsoft.com/office/powerpoint/2010/main" val="3967037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Keep in Mind</a:t>
            </a:r>
          </a:p>
        </p:txBody>
      </p:sp>
      <p:sp>
        <p:nvSpPr>
          <p:cNvPr id="3" name="Content Placeholder 2"/>
          <p:cNvSpPr>
            <a:spLocks noGrp="1"/>
          </p:cNvSpPr>
          <p:nvPr>
            <p:ph idx="1"/>
          </p:nvPr>
        </p:nvSpPr>
        <p:spPr/>
        <p:txBody>
          <a:bodyPr/>
          <a:lstStyle/>
          <a:p>
            <a:r>
              <a:rPr lang="en-US" dirty="0"/>
              <a:t>Temporary employees receive a </a:t>
            </a:r>
            <a:r>
              <a:rPr lang="en-US" i="1" dirty="0"/>
              <a:t>modified </a:t>
            </a:r>
            <a:r>
              <a:rPr lang="en-US" dirty="0"/>
              <a:t>benefits package</a:t>
            </a:r>
            <a:br>
              <a:rPr lang="en-US" dirty="0"/>
            </a:br>
            <a:endParaRPr lang="en-US" dirty="0"/>
          </a:p>
          <a:p>
            <a:r>
              <a:rPr lang="en-US" dirty="0"/>
              <a:t>Differences can be noted in the following:</a:t>
            </a:r>
          </a:p>
          <a:p>
            <a:pPr lvl="1"/>
            <a:r>
              <a:rPr lang="en-US" dirty="0"/>
              <a:t>Payment method</a:t>
            </a:r>
          </a:p>
          <a:p>
            <a:pPr lvl="1"/>
            <a:r>
              <a:rPr lang="en-US" dirty="0"/>
              <a:t>Coverage costs</a:t>
            </a:r>
          </a:p>
          <a:p>
            <a:pPr lvl="1"/>
            <a:r>
              <a:rPr lang="en-US" dirty="0"/>
              <a:t>Services available</a:t>
            </a:r>
          </a:p>
        </p:txBody>
      </p:sp>
    </p:spTree>
    <p:extLst>
      <p:ext uri="{BB962C8B-B14F-4D97-AF65-F5344CB8AC3E}">
        <p14:creationId xmlns:p14="http://schemas.microsoft.com/office/powerpoint/2010/main" val="720912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SU-Logo_Yllw-Flame-Blk-Text.jpg"/>
          <p:cNvPicPr>
            <a:picLocks noChangeAspect="1"/>
          </p:cNvPicPr>
          <p:nvPr/>
        </p:nvPicPr>
        <p:blipFill>
          <a:blip r:embed="rId3" cstate="print"/>
          <a:stretch>
            <a:fillRect/>
          </a:stretch>
        </p:blipFill>
        <p:spPr>
          <a:xfrm>
            <a:off x="7512050" y="5638800"/>
            <a:ext cx="1200150" cy="1080135"/>
          </a:xfrm>
          <a:prstGeom prst="rect">
            <a:avLst/>
          </a:prstGeom>
        </p:spPr>
      </p:pic>
      <p:sp>
        <p:nvSpPr>
          <p:cNvPr id="2" name="Title 1"/>
          <p:cNvSpPr>
            <a:spLocks noGrp="1"/>
          </p:cNvSpPr>
          <p:nvPr>
            <p:ph type="title"/>
          </p:nvPr>
        </p:nvSpPr>
        <p:spPr/>
        <p:txBody>
          <a:bodyPr>
            <a:normAutofit/>
          </a:bodyPr>
          <a:lstStyle/>
          <a:p>
            <a:pPr algn="ctr"/>
            <a:r>
              <a:rPr lang="en-US" sz="4400" b="1" dirty="0"/>
              <a:t>Contractual Employee Benefits</a:t>
            </a:r>
          </a:p>
        </p:txBody>
      </p:sp>
      <p:sp>
        <p:nvSpPr>
          <p:cNvPr id="3" name="Content Placeholder 2"/>
          <p:cNvSpPr>
            <a:spLocks noGrp="1"/>
          </p:cNvSpPr>
          <p:nvPr>
            <p:ph idx="1"/>
          </p:nvPr>
        </p:nvSpPr>
        <p:spPr>
          <a:xfrm>
            <a:off x="304800" y="1676400"/>
            <a:ext cx="8610600" cy="4876800"/>
          </a:xfrm>
        </p:spPr>
        <p:txBody>
          <a:bodyPr>
            <a:noAutofit/>
          </a:bodyPr>
          <a:lstStyle/>
          <a:p>
            <a:r>
              <a:rPr lang="en-US" sz="2800" dirty="0"/>
              <a:t>Premiums are due the 1</a:t>
            </a:r>
            <a:r>
              <a:rPr lang="en-US" sz="2800" baseline="30000" dirty="0"/>
              <a:t>st</a:t>
            </a:r>
            <a:r>
              <a:rPr lang="en-US" sz="2800" dirty="0"/>
              <a:t> of each month</a:t>
            </a:r>
          </a:p>
          <a:p>
            <a:r>
              <a:rPr lang="en-US" sz="2800" dirty="0"/>
              <a:t>A </a:t>
            </a:r>
            <a:r>
              <a:rPr lang="en-US" sz="2800" b="1" dirty="0"/>
              <a:t>contract renewal is not a qualifying event </a:t>
            </a:r>
            <a:r>
              <a:rPr lang="en-US" sz="2800" dirty="0"/>
              <a:t>and does not permit changes to coverage elections</a:t>
            </a:r>
          </a:p>
          <a:p>
            <a:r>
              <a:rPr lang="en-US" sz="2800" dirty="0"/>
              <a:t>Effective date of coverage cannot be changed once enrollment is processed</a:t>
            </a:r>
          </a:p>
          <a:p>
            <a:r>
              <a:rPr lang="en-US" sz="2800" dirty="0"/>
              <a:t>Responsible for paying 25% of health benefits</a:t>
            </a:r>
          </a:p>
        </p:txBody>
      </p:sp>
    </p:spTree>
    <p:extLst>
      <p:ext uri="{BB962C8B-B14F-4D97-AF65-F5344CB8AC3E}">
        <p14:creationId xmlns:p14="http://schemas.microsoft.com/office/powerpoint/2010/main" val="1704425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SU-Logo_Yllw-Flame-Blk-Text.jpg"/>
          <p:cNvPicPr>
            <a:picLocks noChangeAspect="1"/>
          </p:cNvPicPr>
          <p:nvPr/>
        </p:nvPicPr>
        <p:blipFill>
          <a:blip r:embed="rId3" cstate="print"/>
          <a:stretch>
            <a:fillRect/>
          </a:stretch>
        </p:blipFill>
        <p:spPr>
          <a:xfrm>
            <a:off x="7512050" y="5638800"/>
            <a:ext cx="1200150" cy="1080135"/>
          </a:xfrm>
          <a:prstGeom prst="rect">
            <a:avLst/>
          </a:prstGeom>
        </p:spPr>
      </p:pic>
      <p:sp>
        <p:nvSpPr>
          <p:cNvPr id="2" name="Title 1"/>
          <p:cNvSpPr>
            <a:spLocks noGrp="1"/>
          </p:cNvSpPr>
          <p:nvPr>
            <p:ph type="title"/>
          </p:nvPr>
        </p:nvSpPr>
        <p:spPr/>
        <p:txBody>
          <a:bodyPr>
            <a:normAutofit/>
          </a:bodyPr>
          <a:lstStyle/>
          <a:p>
            <a:pPr algn="ctr"/>
            <a:r>
              <a:rPr lang="en-US" sz="4400" b="1" dirty="0"/>
              <a:t>Contractual Employee Benefits</a:t>
            </a:r>
          </a:p>
        </p:txBody>
      </p:sp>
      <p:sp>
        <p:nvSpPr>
          <p:cNvPr id="3" name="Content Placeholder 2"/>
          <p:cNvSpPr>
            <a:spLocks noGrp="1"/>
          </p:cNvSpPr>
          <p:nvPr>
            <p:ph idx="1"/>
          </p:nvPr>
        </p:nvSpPr>
        <p:spPr>
          <a:xfrm>
            <a:off x="266700" y="2057400"/>
            <a:ext cx="8610600" cy="4876800"/>
          </a:xfrm>
        </p:spPr>
        <p:txBody>
          <a:bodyPr>
            <a:noAutofit/>
          </a:bodyPr>
          <a:lstStyle/>
          <a:p>
            <a:pPr marL="118872" indent="0">
              <a:buNone/>
            </a:pPr>
            <a:r>
              <a:rPr lang="en-US" sz="2400" dirty="0"/>
              <a:t>Must pay full cost of benefits by monthly coupon or online via the Department of Budget and Management website</a:t>
            </a:r>
          </a:p>
          <a:p>
            <a:pPr marL="118872" indent="0" algn="ctr">
              <a:buNone/>
            </a:pPr>
            <a:r>
              <a:rPr lang="en-US" sz="2000" dirty="0">
                <a:hlinkClick r:id="rId4"/>
              </a:rPr>
              <a:t>https://www.velocitypayment.com/vbills/bankofamerica/dbmebd/login.go</a:t>
            </a:r>
            <a:endParaRPr lang="en-US" sz="2000" dirty="0"/>
          </a:p>
          <a:p>
            <a:endParaRPr lang="en-US" sz="2600" dirty="0"/>
          </a:p>
          <a:p>
            <a:r>
              <a:rPr lang="en-US" sz="2400" dirty="0"/>
              <a:t>It can take up to 6 weeks for the coupon book to be processed and received by employees</a:t>
            </a:r>
          </a:p>
          <a:p>
            <a:r>
              <a:rPr lang="en-US" sz="2400" dirty="0"/>
              <a:t>If this is the case, please plan accordingly, as employees may have to pay for multiple months at one time</a:t>
            </a:r>
          </a:p>
          <a:p>
            <a:r>
              <a:rPr lang="en-US" sz="2400" dirty="0"/>
              <a:t>Employees are given a 30-day grace period for nonpayment before benefits are terminated</a:t>
            </a:r>
          </a:p>
        </p:txBody>
      </p:sp>
    </p:spTree>
    <p:extLst>
      <p:ext uri="{BB962C8B-B14F-4D97-AF65-F5344CB8AC3E}">
        <p14:creationId xmlns:p14="http://schemas.microsoft.com/office/powerpoint/2010/main" val="281187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pPr algn="ctr"/>
            <a:r>
              <a:rPr lang="en-US" dirty="0"/>
              <a:t/>
            </a:r>
            <a:br>
              <a:rPr lang="en-US" dirty="0"/>
            </a:br>
            <a:r>
              <a:rPr lang="en-US" dirty="0"/>
              <a:t>Term Life and AD &amp; D Insurance</a:t>
            </a:r>
            <a:br>
              <a:rPr lang="en-US" dirty="0"/>
            </a:br>
            <a:r>
              <a:rPr lang="en-US" dirty="0"/>
              <a:t>			</a:t>
            </a:r>
          </a:p>
        </p:txBody>
      </p:sp>
      <p:sp>
        <p:nvSpPr>
          <p:cNvPr id="3" name="Content Placeholder 2"/>
          <p:cNvSpPr>
            <a:spLocks noGrp="1"/>
          </p:cNvSpPr>
          <p:nvPr>
            <p:ph idx="1"/>
          </p:nvPr>
        </p:nvSpPr>
        <p:spPr>
          <a:xfrm>
            <a:off x="228600" y="2061236"/>
            <a:ext cx="8915400" cy="2492009"/>
          </a:xfrm>
        </p:spPr>
        <p:txBody>
          <a:bodyPr>
            <a:normAutofit fontScale="92500" lnSpcReduction="10000"/>
          </a:bodyPr>
          <a:lstStyle/>
          <a:p>
            <a:pPr>
              <a:buNone/>
            </a:pPr>
            <a:r>
              <a:rPr lang="en-US" sz="2800" b="1" dirty="0"/>
              <a:t>MetLife has partnered with the State of Maryland to provide</a:t>
            </a:r>
          </a:p>
          <a:p>
            <a:pPr>
              <a:buNone/>
            </a:pPr>
            <a:endParaRPr lang="en-US" sz="2800" dirty="0"/>
          </a:p>
          <a:p>
            <a:pPr marL="633222" indent="-514350">
              <a:buFont typeface="+mj-lt"/>
              <a:buAutoNum type="arabicPeriod"/>
            </a:pPr>
            <a:r>
              <a:rPr lang="en-US" sz="2800" dirty="0"/>
              <a:t>Term Life insurance </a:t>
            </a:r>
            <a:br>
              <a:rPr lang="en-US" sz="2800" dirty="0"/>
            </a:br>
            <a:endParaRPr lang="en-US" sz="2800" dirty="0"/>
          </a:p>
          <a:p>
            <a:pPr marL="633222" indent="-514350">
              <a:buFont typeface="+mj-lt"/>
              <a:buAutoNum type="arabicPeriod"/>
            </a:pPr>
            <a:r>
              <a:rPr lang="en-US" sz="2800" dirty="0"/>
              <a:t>Accidental death and dismemberment (AD&amp;D) insurance to you and your dependents.</a:t>
            </a:r>
            <a:endParaRPr lang="en-US" sz="2400" dirty="0"/>
          </a:p>
        </p:txBody>
      </p:sp>
      <p:pic>
        <p:nvPicPr>
          <p:cNvPr id="4" name="Picture 3" descr="BSU-Logo_Yllw-Flame-Blk-Text.jpg"/>
          <p:cNvPicPr>
            <a:picLocks noChangeAspect="1"/>
          </p:cNvPicPr>
          <p:nvPr/>
        </p:nvPicPr>
        <p:blipFill>
          <a:blip r:embed="rId3" cstate="print"/>
          <a:stretch>
            <a:fillRect/>
          </a:stretch>
        </p:blipFill>
        <p:spPr>
          <a:xfrm>
            <a:off x="7391400" y="5331551"/>
            <a:ext cx="1200150" cy="1080135"/>
          </a:xfrm>
          <a:prstGeom prst="rect">
            <a:avLst/>
          </a:prstGeom>
        </p:spPr>
      </p:pic>
    </p:spTree>
    <p:extLst>
      <p:ext uri="{BB962C8B-B14F-4D97-AF65-F5344CB8AC3E}">
        <p14:creationId xmlns:p14="http://schemas.microsoft.com/office/powerpoint/2010/main" val="4217828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pPr algn="ctr"/>
            <a:r>
              <a:rPr lang="en-US" dirty="0"/>
              <a:t/>
            </a:r>
            <a:br>
              <a:rPr lang="en-US" dirty="0"/>
            </a:br>
            <a:r>
              <a:rPr lang="en-US" dirty="0"/>
              <a:t>Met Life Term Life Insurance</a:t>
            </a:r>
            <a:br>
              <a:rPr lang="en-US" dirty="0"/>
            </a:br>
            <a:r>
              <a:rPr lang="en-US" dirty="0"/>
              <a:t>			</a:t>
            </a:r>
          </a:p>
        </p:txBody>
      </p:sp>
      <p:sp>
        <p:nvSpPr>
          <p:cNvPr id="3" name="Content Placeholder 2"/>
          <p:cNvSpPr>
            <a:spLocks noGrp="1"/>
          </p:cNvSpPr>
          <p:nvPr>
            <p:ph idx="1"/>
          </p:nvPr>
        </p:nvSpPr>
        <p:spPr/>
        <p:txBody>
          <a:bodyPr>
            <a:normAutofit fontScale="92500" lnSpcReduction="10000"/>
          </a:bodyPr>
          <a:lstStyle/>
          <a:p>
            <a:pPr>
              <a:lnSpc>
                <a:spcPct val="120000"/>
              </a:lnSpc>
              <a:buNone/>
            </a:pPr>
            <a:r>
              <a:rPr lang="en-US" sz="2600" b="1" dirty="0"/>
              <a:t>Employees</a:t>
            </a:r>
          </a:p>
          <a:p>
            <a:pPr>
              <a:lnSpc>
                <a:spcPct val="120000"/>
              </a:lnSpc>
              <a:buNone/>
            </a:pPr>
            <a:endParaRPr lang="en-US" sz="1200" b="1" dirty="0"/>
          </a:p>
          <a:p>
            <a:pPr>
              <a:lnSpc>
                <a:spcPct val="110000"/>
              </a:lnSpc>
            </a:pPr>
            <a:r>
              <a:rPr lang="en-US" sz="2600" dirty="0"/>
              <a:t>May purchase coverage in $10, 000 increments up to $300,000</a:t>
            </a:r>
          </a:p>
          <a:p>
            <a:pPr>
              <a:lnSpc>
                <a:spcPct val="110000"/>
              </a:lnSpc>
            </a:pPr>
            <a:r>
              <a:rPr lang="en-US" sz="2600" dirty="0"/>
              <a:t>No medical history needed on amounts up to $50,000</a:t>
            </a:r>
          </a:p>
          <a:p>
            <a:pPr>
              <a:lnSpc>
                <a:spcPct val="110000"/>
              </a:lnSpc>
            </a:pPr>
            <a:r>
              <a:rPr lang="en-US" sz="2600" dirty="0"/>
              <a:t>Amounts over $50,000 require medical history</a:t>
            </a:r>
          </a:p>
          <a:p>
            <a:endParaRPr lang="en-US" sz="2600" dirty="0"/>
          </a:p>
          <a:p>
            <a:pPr>
              <a:lnSpc>
                <a:spcPct val="110000"/>
              </a:lnSpc>
              <a:buNone/>
            </a:pPr>
            <a:r>
              <a:rPr lang="en-US" sz="2600" b="1" dirty="0"/>
              <a:t>Dependents - </a:t>
            </a:r>
            <a:r>
              <a:rPr lang="en-US" sz="2600" i="1" dirty="0"/>
              <a:t>Spouse/Eligible children</a:t>
            </a:r>
          </a:p>
          <a:p>
            <a:pPr>
              <a:lnSpc>
                <a:spcPct val="110000"/>
              </a:lnSpc>
              <a:buNone/>
            </a:pPr>
            <a:endParaRPr lang="en-US" sz="1200" dirty="0"/>
          </a:p>
          <a:p>
            <a:pPr>
              <a:lnSpc>
                <a:spcPct val="110000"/>
              </a:lnSpc>
            </a:pPr>
            <a:r>
              <a:rPr lang="en-US" sz="2600" dirty="0"/>
              <a:t>Employees may purchase coverage in $5,000 increments up to 50% of your elected amount (up to $150,000)</a:t>
            </a:r>
          </a:p>
          <a:p>
            <a:pPr>
              <a:lnSpc>
                <a:spcPct val="110000"/>
              </a:lnSpc>
            </a:pPr>
            <a:r>
              <a:rPr lang="en-US" sz="2600" dirty="0"/>
              <a:t>Amounts over $25,000 require medical history</a:t>
            </a:r>
          </a:p>
          <a:p>
            <a:pPr marL="118872" indent="0">
              <a:buNone/>
            </a:pPr>
            <a:r>
              <a:rPr lang="en-US" sz="2600" dirty="0"/>
              <a:t> </a:t>
            </a:r>
          </a:p>
        </p:txBody>
      </p:sp>
      <p:pic>
        <p:nvPicPr>
          <p:cNvPr id="4" name="Picture 3" descr="BSU-Logo_Yllw-Flame-Blk-Text.jpg"/>
          <p:cNvPicPr>
            <a:picLocks noChangeAspect="1"/>
          </p:cNvPicPr>
          <p:nvPr/>
        </p:nvPicPr>
        <p:blipFill>
          <a:blip r:embed="rId3" cstate="print"/>
          <a:stretch>
            <a:fillRect/>
          </a:stretch>
        </p:blipFill>
        <p:spPr>
          <a:xfrm>
            <a:off x="7391400" y="5331551"/>
            <a:ext cx="1200150" cy="1080135"/>
          </a:xfrm>
          <a:prstGeom prst="rect">
            <a:avLst/>
          </a:prstGeom>
        </p:spPr>
      </p:pic>
    </p:spTree>
    <p:extLst>
      <p:ext uri="{BB962C8B-B14F-4D97-AF65-F5344CB8AC3E}">
        <p14:creationId xmlns:p14="http://schemas.microsoft.com/office/powerpoint/2010/main" val="3030895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SU-Logo_Yllw-Flame-Blk-Text.jpg"/>
          <p:cNvPicPr>
            <a:picLocks noChangeAspect="1"/>
          </p:cNvPicPr>
          <p:nvPr/>
        </p:nvPicPr>
        <p:blipFill>
          <a:blip r:embed="rId3" cstate="print"/>
          <a:stretch>
            <a:fillRect/>
          </a:stretch>
        </p:blipFill>
        <p:spPr>
          <a:xfrm>
            <a:off x="7639050" y="5625465"/>
            <a:ext cx="1200150" cy="1080135"/>
          </a:xfrm>
          <a:prstGeom prst="rect">
            <a:avLst/>
          </a:prstGeom>
        </p:spPr>
      </p:pic>
      <p:sp>
        <p:nvSpPr>
          <p:cNvPr id="2" name="Title 1"/>
          <p:cNvSpPr>
            <a:spLocks noGrp="1"/>
          </p:cNvSpPr>
          <p:nvPr>
            <p:ph type="title"/>
          </p:nvPr>
        </p:nvSpPr>
        <p:spPr/>
        <p:txBody>
          <a:bodyPr>
            <a:normAutofit fontScale="90000"/>
          </a:bodyPr>
          <a:lstStyle/>
          <a:p>
            <a:r>
              <a:rPr lang="en-US" dirty="0"/>
              <a:t/>
            </a:r>
            <a:br>
              <a:rPr lang="en-US" dirty="0"/>
            </a:br>
            <a:r>
              <a:rPr lang="en-US" dirty="0"/>
              <a:t>Met Life Term Life Insurance</a:t>
            </a:r>
            <a:br>
              <a:rPr lang="en-US" dirty="0"/>
            </a:br>
            <a:r>
              <a:rPr lang="en-US" dirty="0"/>
              <a:t>			</a:t>
            </a:r>
          </a:p>
        </p:txBody>
      </p:sp>
      <p:sp>
        <p:nvSpPr>
          <p:cNvPr id="3" name="Content Placeholder 2"/>
          <p:cNvSpPr>
            <a:spLocks noGrp="1"/>
          </p:cNvSpPr>
          <p:nvPr>
            <p:ph idx="1"/>
          </p:nvPr>
        </p:nvSpPr>
        <p:spPr>
          <a:xfrm>
            <a:off x="457200" y="1676400"/>
            <a:ext cx="8229600" cy="4876800"/>
          </a:xfrm>
        </p:spPr>
        <p:txBody>
          <a:bodyPr>
            <a:normAutofit/>
          </a:bodyPr>
          <a:lstStyle/>
          <a:p>
            <a:r>
              <a:rPr lang="en-US" sz="2400" dirty="0"/>
              <a:t>Beneficiary Financial Counseling</a:t>
            </a:r>
          </a:p>
          <a:p>
            <a:r>
              <a:rPr lang="en-US" sz="2400" dirty="0"/>
              <a:t>Legal, Financial, and Grief Services</a:t>
            </a:r>
          </a:p>
          <a:p>
            <a:r>
              <a:rPr lang="en-US" sz="2400" dirty="0"/>
              <a:t>Legacy Planning Services</a:t>
            </a:r>
          </a:p>
          <a:p>
            <a:r>
              <a:rPr lang="en-US" sz="2400" dirty="0"/>
              <a:t>Accelerated death benefit</a:t>
            </a:r>
          </a:p>
          <a:p>
            <a:pPr lvl="1"/>
            <a:r>
              <a:rPr lang="en-US" sz="2000" dirty="0"/>
              <a:t>Pays up to 100% of life insurance if terminally ill with less than twelve months to live</a:t>
            </a:r>
            <a:br>
              <a:rPr lang="en-US" sz="2000" dirty="0"/>
            </a:br>
            <a:endParaRPr lang="en-US" sz="2000" dirty="0"/>
          </a:p>
          <a:p>
            <a:r>
              <a:rPr lang="en-US" sz="2400" dirty="0"/>
              <a:t>Coverage can be continued after employment ends</a:t>
            </a:r>
          </a:p>
          <a:p>
            <a:pPr lvl="1"/>
            <a:r>
              <a:rPr lang="en-US" sz="2000" dirty="0"/>
              <a:t>Portability-coverage ends at age 70</a:t>
            </a:r>
          </a:p>
          <a:p>
            <a:pPr lvl="1"/>
            <a:r>
              <a:rPr lang="en-US" sz="2000" dirty="0"/>
              <a:t>Conversion-coverage converts to an individual life insurance policy (Premiums may be higher than those paid by active employees)</a:t>
            </a:r>
          </a:p>
          <a:p>
            <a:pPr>
              <a:buNone/>
            </a:pPr>
            <a:endParaRPr lang="en-US" sz="2000" dirty="0"/>
          </a:p>
          <a:p>
            <a:pPr algn="ctr">
              <a:buNone/>
            </a:pPr>
            <a:r>
              <a:rPr lang="en-US" sz="2000" dirty="0"/>
              <a:t>*(1-866-883-3514)</a:t>
            </a:r>
          </a:p>
        </p:txBody>
      </p:sp>
    </p:spTree>
    <p:extLst>
      <p:ext uri="{BB962C8B-B14F-4D97-AF65-F5344CB8AC3E}">
        <p14:creationId xmlns:p14="http://schemas.microsoft.com/office/powerpoint/2010/main" val="198164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Retirement</a:t>
            </a:r>
          </a:p>
        </p:txBody>
      </p:sp>
      <p:sp>
        <p:nvSpPr>
          <p:cNvPr id="3" name="Content Placeholder 2"/>
          <p:cNvSpPr>
            <a:spLocks noGrp="1"/>
          </p:cNvSpPr>
          <p:nvPr>
            <p:ph idx="1"/>
          </p:nvPr>
        </p:nvSpPr>
        <p:spPr>
          <a:xfrm>
            <a:off x="304800" y="1775191"/>
            <a:ext cx="8686800" cy="4625609"/>
          </a:xfrm>
        </p:spPr>
        <p:txBody>
          <a:bodyPr>
            <a:normAutofit/>
          </a:bodyPr>
          <a:lstStyle/>
          <a:p>
            <a:pPr marL="118872" indent="0">
              <a:buNone/>
            </a:pPr>
            <a:r>
              <a:rPr lang="en-US" sz="2600" dirty="0">
                <a:solidFill>
                  <a:srgbClr val="C00000"/>
                </a:solidFill>
              </a:rPr>
              <a:t>Must make a decision </a:t>
            </a:r>
            <a:r>
              <a:rPr lang="en-US" sz="2600" u="sng" dirty="0">
                <a:solidFill>
                  <a:srgbClr val="C00000"/>
                </a:solidFill>
              </a:rPr>
              <a:t>today</a:t>
            </a:r>
            <a:r>
              <a:rPr lang="en-US" sz="2600" dirty="0">
                <a:solidFill>
                  <a:srgbClr val="C00000"/>
                </a:solidFill>
              </a:rPr>
              <a:t> regarding your retirement plan!</a:t>
            </a:r>
          </a:p>
          <a:p>
            <a:pPr marL="118872" indent="0">
              <a:buNone/>
            </a:pPr>
            <a:endParaRPr lang="en-US" sz="1000" u="sng" dirty="0">
              <a:solidFill>
                <a:srgbClr val="C00000"/>
              </a:solidFill>
            </a:endParaRPr>
          </a:p>
          <a:p>
            <a:pPr marL="118872" indent="0">
              <a:buNone/>
            </a:pPr>
            <a:r>
              <a:rPr lang="en-US" sz="2600" b="1" u="sng" dirty="0"/>
              <a:t>2 Options: </a:t>
            </a:r>
            <a:br>
              <a:rPr lang="en-US" sz="2600" b="1" u="sng" dirty="0"/>
            </a:br>
            <a:endParaRPr lang="en-US" sz="2600" b="1" u="sng" dirty="0"/>
          </a:p>
          <a:p>
            <a:pPr marL="633222" indent="-514350">
              <a:buFont typeface="+mj-lt"/>
              <a:buAutoNum type="arabicPeriod"/>
            </a:pPr>
            <a:r>
              <a:rPr lang="en-US" sz="2600" b="1" dirty="0"/>
              <a:t>Maryland State Retirement and Pension System (MSRP)</a:t>
            </a:r>
          </a:p>
          <a:p>
            <a:pPr lvl="1"/>
            <a:r>
              <a:rPr lang="en-US" sz="2600" dirty="0"/>
              <a:t>Defined Benefits Plan</a:t>
            </a:r>
            <a:br>
              <a:rPr lang="en-US" sz="2600" dirty="0"/>
            </a:br>
            <a:endParaRPr lang="en-US" sz="2600" dirty="0"/>
          </a:p>
          <a:p>
            <a:pPr marL="633222" indent="-514350">
              <a:buFont typeface="+mj-lt"/>
              <a:buAutoNum type="arabicPeriod"/>
            </a:pPr>
            <a:r>
              <a:rPr lang="en-US" sz="2600" b="1" dirty="0"/>
              <a:t>Optional Retirement Plan (ORP)</a:t>
            </a:r>
          </a:p>
          <a:p>
            <a:pPr lvl="1"/>
            <a:r>
              <a:rPr lang="en-US" sz="2600" dirty="0"/>
              <a:t>Defined Contribution Plan</a:t>
            </a:r>
          </a:p>
          <a:p>
            <a:pPr marL="457200" lvl="1" indent="0">
              <a:buNone/>
            </a:pPr>
            <a:endParaRPr lang="en-US" sz="2600" dirty="0"/>
          </a:p>
          <a:p>
            <a:pPr marL="457200" lvl="1" indent="0">
              <a:buNone/>
            </a:pPr>
            <a:endParaRPr lang="en-US" sz="2600" dirty="0"/>
          </a:p>
        </p:txBody>
      </p:sp>
      <p:pic>
        <p:nvPicPr>
          <p:cNvPr id="4" name="Picture 3" descr="BSU-Logo_Yllw-Flame-Blk-Text.jpg"/>
          <p:cNvPicPr>
            <a:picLocks noChangeAspect="1"/>
          </p:cNvPicPr>
          <p:nvPr/>
        </p:nvPicPr>
        <p:blipFill>
          <a:blip r:embed="rId3" cstate="print"/>
          <a:stretch>
            <a:fillRect/>
          </a:stretch>
        </p:blipFill>
        <p:spPr>
          <a:xfrm>
            <a:off x="7486650" y="5309376"/>
            <a:ext cx="1200150" cy="1080135"/>
          </a:xfrm>
          <a:prstGeom prst="rect">
            <a:avLst/>
          </a:prstGeom>
        </p:spPr>
      </p:pic>
    </p:spTree>
    <p:extLst>
      <p:ext uri="{BB962C8B-B14F-4D97-AF65-F5344CB8AC3E}">
        <p14:creationId xmlns:p14="http://schemas.microsoft.com/office/powerpoint/2010/main" val="89585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SU-Logo_Yllw-Flame-Blk-Text.jpg"/>
          <p:cNvPicPr>
            <a:picLocks noChangeAspect="1"/>
          </p:cNvPicPr>
          <p:nvPr/>
        </p:nvPicPr>
        <p:blipFill>
          <a:blip r:embed="rId3" cstate="print"/>
          <a:stretch>
            <a:fillRect/>
          </a:stretch>
        </p:blipFill>
        <p:spPr>
          <a:xfrm>
            <a:off x="7696200" y="5562600"/>
            <a:ext cx="1200150" cy="1080135"/>
          </a:xfrm>
          <a:prstGeom prst="rect">
            <a:avLst/>
          </a:prstGeom>
        </p:spPr>
      </p:pic>
      <p:sp>
        <p:nvSpPr>
          <p:cNvPr id="2" name="Title 1"/>
          <p:cNvSpPr>
            <a:spLocks noGrp="1"/>
          </p:cNvSpPr>
          <p:nvPr>
            <p:ph type="title"/>
          </p:nvPr>
        </p:nvSpPr>
        <p:spPr/>
        <p:txBody>
          <a:bodyPr/>
          <a:lstStyle/>
          <a:p>
            <a:pPr algn="ctr"/>
            <a:r>
              <a:rPr lang="en-US" dirty="0"/>
              <a:t>AD&amp; D Insurance</a:t>
            </a:r>
          </a:p>
        </p:txBody>
      </p:sp>
      <p:sp>
        <p:nvSpPr>
          <p:cNvPr id="3" name="Content Placeholder 2"/>
          <p:cNvSpPr>
            <a:spLocks noGrp="1"/>
          </p:cNvSpPr>
          <p:nvPr>
            <p:ph idx="1"/>
          </p:nvPr>
        </p:nvSpPr>
        <p:spPr>
          <a:xfrm>
            <a:off x="228600" y="1676398"/>
            <a:ext cx="8229600" cy="4495801"/>
          </a:xfrm>
        </p:spPr>
        <p:txBody>
          <a:bodyPr>
            <a:normAutofit fontScale="92500" lnSpcReduction="20000"/>
          </a:bodyPr>
          <a:lstStyle/>
          <a:p>
            <a:pPr marL="118872" indent="0">
              <a:buNone/>
            </a:pPr>
            <a:r>
              <a:rPr lang="en-US" sz="2500" dirty="0"/>
              <a:t>AD&amp;D insurance provides beneficiaries with additional financial protection if an insured’s death is due to a </a:t>
            </a:r>
            <a:r>
              <a:rPr lang="en-US" sz="2500" i="1" dirty="0"/>
              <a:t>covered accident</a:t>
            </a:r>
            <a:r>
              <a:rPr lang="en-US" sz="2500" dirty="0"/>
              <a:t>, whether it occurs at work or elsewhere</a:t>
            </a:r>
          </a:p>
          <a:p>
            <a:pPr marL="118872" indent="0">
              <a:buNone/>
            </a:pPr>
            <a:r>
              <a:rPr lang="en-US" sz="2500" dirty="0"/>
              <a:t>	- car accidents</a:t>
            </a:r>
          </a:p>
          <a:p>
            <a:pPr marL="118872" indent="0">
              <a:buNone/>
            </a:pPr>
            <a:r>
              <a:rPr lang="en-US" sz="2500" dirty="0"/>
              <a:t>	- murders</a:t>
            </a:r>
            <a:br>
              <a:rPr lang="en-US" sz="2500" dirty="0"/>
            </a:br>
            <a:endParaRPr lang="en-US" sz="2500" dirty="0"/>
          </a:p>
          <a:p>
            <a:r>
              <a:rPr lang="en-US" sz="2600" dirty="0"/>
              <a:t>Employees may purchase coverage in amounts of</a:t>
            </a:r>
          </a:p>
          <a:p>
            <a:pPr lvl="1"/>
            <a:r>
              <a:rPr lang="en-US" sz="2200" dirty="0"/>
              <a:t>$100,000</a:t>
            </a:r>
          </a:p>
          <a:p>
            <a:pPr lvl="1"/>
            <a:r>
              <a:rPr lang="en-US" sz="2200" dirty="0"/>
              <a:t>$200,000 or</a:t>
            </a:r>
          </a:p>
          <a:p>
            <a:pPr lvl="1"/>
            <a:r>
              <a:rPr lang="en-US" sz="2200" dirty="0"/>
              <a:t>$300,000</a:t>
            </a:r>
            <a:br>
              <a:rPr lang="en-US" sz="2200" dirty="0"/>
            </a:br>
            <a:endParaRPr lang="en-US" sz="2200" dirty="0"/>
          </a:p>
          <a:p>
            <a:r>
              <a:rPr lang="en-US" sz="2600" dirty="0"/>
              <a:t>May  choose either individual or family coverage</a:t>
            </a:r>
          </a:p>
          <a:p>
            <a:r>
              <a:rPr lang="en-US" sz="2600" dirty="0"/>
              <a:t>Family coverage pays benefits on a percentage of the whole amount based on the number of dependents</a:t>
            </a:r>
          </a:p>
        </p:txBody>
      </p:sp>
    </p:spTree>
    <p:extLst>
      <p:ext uri="{BB962C8B-B14F-4D97-AF65-F5344CB8AC3E}">
        <p14:creationId xmlns:p14="http://schemas.microsoft.com/office/powerpoint/2010/main" val="2128896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a:t>Metlife</a:t>
            </a:r>
            <a:r>
              <a:rPr lang="en-US" dirty="0"/>
              <a:t> Optional Term Life Insurance (University)</a:t>
            </a:r>
          </a:p>
        </p:txBody>
      </p:sp>
      <p:sp>
        <p:nvSpPr>
          <p:cNvPr id="3" name="Content Placeholder 2"/>
          <p:cNvSpPr>
            <a:spLocks noGrp="1"/>
          </p:cNvSpPr>
          <p:nvPr>
            <p:ph idx="1"/>
          </p:nvPr>
        </p:nvSpPr>
        <p:spPr/>
        <p:txBody>
          <a:bodyPr>
            <a:normAutofit fontScale="70000" lnSpcReduction="20000"/>
          </a:bodyPr>
          <a:lstStyle/>
          <a:p>
            <a:pPr>
              <a:buNone/>
            </a:pPr>
            <a:endParaRPr lang="en-US" sz="1400" dirty="0"/>
          </a:p>
          <a:p>
            <a:pPr>
              <a:buNone/>
            </a:pPr>
            <a:r>
              <a:rPr lang="en-US" sz="3100" b="1" dirty="0"/>
              <a:t>Employee</a:t>
            </a:r>
          </a:p>
          <a:p>
            <a:pPr>
              <a:buNone/>
            </a:pPr>
            <a:endParaRPr lang="en-US" sz="2800" b="1" i="1" dirty="0"/>
          </a:p>
          <a:p>
            <a:r>
              <a:rPr lang="en-US" dirty="0"/>
              <a:t>Employee may purchase coverage in $10, 000 increments up to $750,000</a:t>
            </a:r>
            <a:br>
              <a:rPr lang="en-US" dirty="0"/>
            </a:br>
            <a:r>
              <a:rPr lang="en-US" dirty="0"/>
              <a:t>No medical history needed on amounts up to $100,000</a:t>
            </a:r>
          </a:p>
          <a:p>
            <a:endParaRPr lang="en-US" dirty="0"/>
          </a:p>
          <a:p>
            <a:pPr>
              <a:buNone/>
            </a:pPr>
            <a:r>
              <a:rPr lang="en-US" b="1" dirty="0"/>
              <a:t>Dependents</a:t>
            </a:r>
            <a:r>
              <a:rPr lang="en-US" b="1" i="1" dirty="0"/>
              <a:t> </a:t>
            </a:r>
            <a:r>
              <a:rPr lang="en-US" i="1" dirty="0"/>
              <a:t> - Spouse/ Eligible children</a:t>
            </a:r>
            <a:r>
              <a:rPr lang="en-US" dirty="0"/>
              <a:t/>
            </a:r>
            <a:br>
              <a:rPr lang="en-US" dirty="0"/>
            </a:br>
            <a:endParaRPr lang="en-US" dirty="0"/>
          </a:p>
          <a:p>
            <a:r>
              <a:rPr lang="en-US" b="1" dirty="0"/>
              <a:t>Spouse:  </a:t>
            </a:r>
            <a:r>
              <a:rPr lang="en-US" dirty="0"/>
              <a:t>Employees may purchase coverage in $10,000 increments not to exceed $150,000</a:t>
            </a:r>
            <a:br>
              <a:rPr lang="en-US" dirty="0"/>
            </a:br>
            <a:endParaRPr lang="en-US" dirty="0"/>
          </a:p>
          <a:p>
            <a:r>
              <a:rPr lang="en-US" b="1" dirty="0"/>
              <a:t>Children: </a:t>
            </a:r>
            <a:r>
              <a:rPr lang="en-US" dirty="0"/>
              <a:t>Employees may purchase coverage based on the child’s age in the amounts of</a:t>
            </a:r>
          </a:p>
          <a:p>
            <a:pPr lvl="1"/>
            <a:r>
              <a:rPr lang="en-US" dirty="0"/>
              <a:t>Birth to 6 months: $1000</a:t>
            </a:r>
          </a:p>
          <a:p>
            <a:pPr lvl="1"/>
            <a:r>
              <a:rPr lang="en-US" dirty="0"/>
              <a:t>6 months to age 26 years: 10,000</a:t>
            </a:r>
            <a:br>
              <a:rPr lang="en-US" dirty="0"/>
            </a:br>
            <a:endParaRPr lang="en-US" dirty="0"/>
          </a:p>
          <a:p>
            <a:endParaRPr lang="en-US" dirty="0"/>
          </a:p>
          <a:p>
            <a:endParaRPr lang="en-US" dirty="0"/>
          </a:p>
        </p:txBody>
      </p:sp>
      <p:pic>
        <p:nvPicPr>
          <p:cNvPr id="4" name="Picture 3" descr="BSU-Logo_Yllw-Flame-Blk-Text.jpg"/>
          <p:cNvPicPr>
            <a:picLocks noChangeAspect="1"/>
          </p:cNvPicPr>
          <p:nvPr/>
        </p:nvPicPr>
        <p:blipFill>
          <a:blip r:embed="rId3" cstate="print"/>
          <a:stretch>
            <a:fillRect/>
          </a:stretch>
        </p:blipFill>
        <p:spPr>
          <a:xfrm>
            <a:off x="7486650" y="5410200"/>
            <a:ext cx="1200150" cy="1080135"/>
          </a:xfrm>
          <a:prstGeom prst="rect">
            <a:avLst/>
          </a:prstGeom>
        </p:spPr>
      </p:pic>
    </p:spTree>
    <p:extLst>
      <p:ext uri="{BB962C8B-B14F-4D97-AF65-F5344CB8AC3E}">
        <p14:creationId xmlns:p14="http://schemas.microsoft.com/office/powerpoint/2010/main" val="2759964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a:t>Metlife</a:t>
            </a:r>
            <a:r>
              <a:rPr lang="en-US" dirty="0"/>
              <a:t> Optional Term Life Insurance (University)</a:t>
            </a:r>
          </a:p>
        </p:txBody>
      </p:sp>
      <p:sp>
        <p:nvSpPr>
          <p:cNvPr id="3" name="Content Placeholder 2"/>
          <p:cNvSpPr>
            <a:spLocks noGrp="1"/>
          </p:cNvSpPr>
          <p:nvPr>
            <p:ph idx="1"/>
          </p:nvPr>
        </p:nvSpPr>
        <p:spPr/>
        <p:txBody>
          <a:bodyPr/>
          <a:lstStyle/>
          <a:p>
            <a:pPr algn="ctr">
              <a:buNone/>
            </a:pPr>
            <a:r>
              <a:rPr lang="en-US" b="1" dirty="0"/>
              <a:t>Long Term Disability Plan</a:t>
            </a:r>
            <a:br>
              <a:rPr lang="en-US" b="1" dirty="0"/>
            </a:br>
            <a:endParaRPr lang="en-US" b="1" dirty="0"/>
          </a:p>
          <a:p>
            <a:r>
              <a:rPr lang="en-US" dirty="0"/>
              <a:t>Provides a monthly benefit whether your disability prevents you from working at all or limits your ability to work</a:t>
            </a:r>
            <a:br>
              <a:rPr lang="en-US" dirty="0"/>
            </a:br>
            <a:endParaRPr lang="en-US" dirty="0"/>
          </a:p>
          <a:p>
            <a:r>
              <a:rPr lang="en-US" dirty="0"/>
              <a:t>60% of your monthly earnings to a maximum of $10,000</a:t>
            </a:r>
          </a:p>
        </p:txBody>
      </p:sp>
      <p:pic>
        <p:nvPicPr>
          <p:cNvPr id="4" name="Picture 3" descr="BSU-Logo_Yllw-Flame-Blk-Text.jpg"/>
          <p:cNvPicPr>
            <a:picLocks noChangeAspect="1"/>
          </p:cNvPicPr>
          <p:nvPr/>
        </p:nvPicPr>
        <p:blipFill>
          <a:blip r:embed="rId3" cstate="print"/>
          <a:stretch>
            <a:fillRect/>
          </a:stretch>
        </p:blipFill>
        <p:spPr>
          <a:xfrm>
            <a:off x="7620000" y="5486400"/>
            <a:ext cx="1200150" cy="1080135"/>
          </a:xfrm>
          <a:prstGeom prst="rect">
            <a:avLst/>
          </a:prstGeom>
        </p:spPr>
      </p:pic>
    </p:spTree>
    <p:extLst>
      <p:ext uri="{BB962C8B-B14F-4D97-AF65-F5344CB8AC3E}">
        <p14:creationId xmlns:p14="http://schemas.microsoft.com/office/powerpoint/2010/main" val="2017123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Tuition Remission</a:t>
            </a:r>
          </a:p>
        </p:txBody>
      </p:sp>
      <p:sp>
        <p:nvSpPr>
          <p:cNvPr id="3" name="Content Placeholder 2"/>
          <p:cNvSpPr>
            <a:spLocks noGrp="1"/>
          </p:cNvSpPr>
          <p:nvPr>
            <p:ph idx="1"/>
          </p:nvPr>
        </p:nvSpPr>
        <p:spPr>
          <a:xfrm>
            <a:off x="457200" y="1775191"/>
            <a:ext cx="8382000" cy="4930409"/>
          </a:xfrm>
        </p:spPr>
        <p:txBody>
          <a:bodyPr>
            <a:normAutofit fontScale="77500" lnSpcReduction="20000"/>
          </a:bodyPr>
          <a:lstStyle/>
          <a:p>
            <a:r>
              <a:rPr lang="en-US" b="1" dirty="0"/>
              <a:t>All Employees</a:t>
            </a:r>
          </a:p>
          <a:p>
            <a:pPr lvl="1"/>
            <a:r>
              <a:rPr lang="en-US" dirty="0"/>
              <a:t>Up to 8 credits per semester</a:t>
            </a:r>
          </a:p>
          <a:p>
            <a:pPr lvl="1"/>
            <a:r>
              <a:rPr lang="en-US" dirty="0"/>
              <a:t>Classes are offered at participating University System of Maryland Schools</a:t>
            </a:r>
            <a:br>
              <a:rPr lang="en-US" dirty="0"/>
            </a:br>
            <a:endParaRPr lang="en-US" dirty="0"/>
          </a:p>
          <a:p>
            <a:r>
              <a:rPr lang="en-US" b="1" dirty="0"/>
              <a:t>Regular Employees and Long-term Contractual Faculty </a:t>
            </a:r>
          </a:p>
          <a:p>
            <a:pPr lvl="1"/>
            <a:r>
              <a:rPr lang="en-US" dirty="0"/>
              <a:t>Dependents and spouses are covered after 2 years of employment</a:t>
            </a:r>
          </a:p>
          <a:p>
            <a:pPr lvl="1"/>
            <a:r>
              <a:rPr lang="en-US" dirty="0"/>
              <a:t>For their first earned undergraduate degree</a:t>
            </a:r>
            <a:br>
              <a:rPr lang="en-US" dirty="0"/>
            </a:br>
            <a:endParaRPr lang="en-US" dirty="0"/>
          </a:p>
          <a:p>
            <a:r>
              <a:rPr lang="en-US" b="1" dirty="0"/>
              <a:t>Contingent II Employees </a:t>
            </a:r>
            <a:r>
              <a:rPr lang="en-US" dirty="0"/>
              <a:t>only at the home institution (BSU)</a:t>
            </a:r>
          </a:p>
          <a:p>
            <a:pPr lvl="1"/>
            <a:r>
              <a:rPr lang="en-US" dirty="0"/>
              <a:t>Dependents and spouses are not covered</a:t>
            </a:r>
          </a:p>
          <a:p>
            <a:pPr marL="457200" lvl="1" indent="0">
              <a:buNone/>
            </a:pPr>
            <a:endParaRPr lang="en-US" dirty="0"/>
          </a:p>
          <a:p>
            <a:pPr marL="457200" lvl="1" indent="0">
              <a:buNone/>
            </a:pPr>
            <a:r>
              <a:rPr lang="en-US" sz="3200" dirty="0"/>
              <a:t>*$5,250 IRS limit for graduate courses/per year</a:t>
            </a:r>
          </a:p>
          <a:p>
            <a:pPr lvl="1"/>
            <a:endParaRPr lang="en-US" dirty="0"/>
          </a:p>
          <a:p>
            <a:endParaRPr lang="en-US" dirty="0"/>
          </a:p>
        </p:txBody>
      </p:sp>
      <p:pic>
        <p:nvPicPr>
          <p:cNvPr id="4" name="Picture 3" descr="BSU-Logo_Yllw-Flame-Blk-Text.jpg"/>
          <p:cNvPicPr>
            <a:picLocks noChangeAspect="1"/>
          </p:cNvPicPr>
          <p:nvPr/>
        </p:nvPicPr>
        <p:blipFill>
          <a:blip r:embed="rId3" cstate="print"/>
          <a:stretch>
            <a:fillRect/>
          </a:stretch>
        </p:blipFill>
        <p:spPr>
          <a:xfrm>
            <a:off x="7620000" y="5486400"/>
            <a:ext cx="1200150" cy="1080135"/>
          </a:xfrm>
          <a:prstGeom prst="rect">
            <a:avLst/>
          </a:prstGeom>
        </p:spPr>
      </p:pic>
    </p:spTree>
    <p:extLst>
      <p:ext uri="{BB962C8B-B14F-4D97-AF65-F5344CB8AC3E}">
        <p14:creationId xmlns:p14="http://schemas.microsoft.com/office/powerpoint/2010/main" val="866791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dirty="0"/>
              <a:t>Workday Onboarding Task</a:t>
            </a:r>
          </a:p>
        </p:txBody>
      </p:sp>
      <p:sp>
        <p:nvSpPr>
          <p:cNvPr id="4" name="Content Placeholder 3"/>
          <p:cNvSpPr>
            <a:spLocks noGrp="1"/>
          </p:cNvSpPr>
          <p:nvPr>
            <p:ph sz="half" idx="2"/>
          </p:nvPr>
        </p:nvSpPr>
        <p:spPr>
          <a:xfrm>
            <a:off x="152400" y="2787538"/>
            <a:ext cx="3200400" cy="2438400"/>
          </a:xfrm>
        </p:spPr>
        <p:txBody>
          <a:bodyPr>
            <a:noAutofit/>
          </a:bodyPr>
          <a:lstStyle/>
          <a:p>
            <a:pPr marL="118872" indent="0">
              <a:buNone/>
            </a:pPr>
            <a:r>
              <a:rPr lang="en-US" sz="2000" b="1" dirty="0">
                <a:solidFill>
                  <a:schemeClr val="accent1"/>
                </a:solidFill>
                <a:effectLst>
                  <a:outerShdw blurRad="38100" dist="38100" dir="2700000" algn="tl">
                    <a:srgbClr val="000000">
                      <a:alpha val="43137"/>
                    </a:srgbClr>
                  </a:outerShdw>
                </a:effectLst>
              </a:rPr>
              <a:t>Payroll Information</a:t>
            </a:r>
          </a:p>
          <a:p>
            <a:r>
              <a:rPr lang="en-US" sz="2000" b="1" dirty="0"/>
              <a:t>Agency Code: 360223</a:t>
            </a:r>
            <a:endParaRPr lang="en-US" sz="2400" b="1" dirty="0"/>
          </a:p>
          <a:p>
            <a:r>
              <a:rPr lang="en-US" sz="2000" dirty="0"/>
              <a:t>Payroll System: </a:t>
            </a:r>
          </a:p>
          <a:p>
            <a:pPr lvl="1">
              <a:buClrTx/>
            </a:pPr>
            <a:r>
              <a:rPr lang="en-US" sz="1800" dirty="0"/>
              <a:t>RG for regular employees</a:t>
            </a:r>
          </a:p>
          <a:p>
            <a:pPr lvl="1">
              <a:buClrTx/>
            </a:pPr>
            <a:r>
              <a:rPr lang="en-US" sz="1800" dirty="0"/>
              <a:t>CT for contractual employees</a:t>
            </a:r>
          </a:p>
          <a:p>
            <a:pPr marL="457200" lvl="1" indent="0">
              <a:buClrTx/>
              <a:buNone/>
            </a:pPr>
            <a:endParaRPr lang="en-US" sz="1800" dirty="0"/>
          </a:p>
        </p:txBody>
      </p:sp>
      <p:sp>
        <p:nvSpPr>
          <p:cNvPr id="5" name="Rectangle 4"/>
          <p:cNvSpPr/>
          <p:nvPr/>
        </p:nvSpPr>
        <p:spPr>
          <a:xfrm>
            <a:off x="647700" y="818687"/>
            <a:ext cx="7848600" cy="584775"/>
          </a:xfrm>
          <a:prstGeom prst="rect">
            <a:avLst/>
          </a:prstGeom>
        </p:spPr>
        <p:txBody>
          <a:bodyPr wrap="square">
            <a:spAutoFit/>
          </a:bodyPr>
          <a:lstStyle/>
          <a:p>
            <a:pPr algn="ctr"/>
            <a:r>
              <a:rPr lang="en-US" sz="1600" b="1" dirty="0">
                <a:solidFill>
                  <a:schemeClr val="bg1"/>
                </a:solidFill>
              </a:rPr>
              <a:t>Any </a:t>
            </a:r>
            <a:r>
              <a:rPr lang="en-US" sz="1600" b="1" dirty="0">
                <a:solidFill>
                  <a:srgbClr val="FFC000"/>
                </a:solidFill>
              </a:rPr>
              <a:t>delay</a:t>
            </a:r>
            <a:r>
              <a:rPr lang="en-US" sz="1600" b="1" dirty="0">
                <a:solidFill>
                  <a:schemeClr val="bg1"/>
                </a:solidFill>
              </a:rPr>
              <a:t> in completing the </a:t>
            </a:r>
            <a:r>
              <a:rPr lang="en-US" sz="1600" b="1" dirty="0">
                <a:solidFill>
                  <a:schemeClr val="accent1"/>
                </a:solidFill>
              </a:rPr>
              <a:t>Onboarding task in Workday </a:t>
            </a:r>
            <a:r>
              <a:rPr lang="en-US" sz="1600" b="1" dirty="0">
                <a:solidFill>
                  <a:schemeClr val="bg1"/>
                </a:solidFill>
              </a:rPr>
              <a:t>may </a:t>
            </a:r>
            <a:r>
              <a:rPr lang="en-US" sz="1600" b="1" u="sng" dirty="0">
                <a:solidFill>
                  <a:schemeClr val="bg1"/>
                </a:solidFill>
              </a:rPr>
              <a:t>delay in your first paycheck from being processed.</a:t>
            </a:r>
          </a:p>
        </p:txBody>
      </p:sp>
      <p:pic>
        <p:nvPicPr>
          <p:cNvPr id="6" name="Picture 5" descr="BSU-Logo_Yllw-Flame-Blk-Text.jpg"/>
          <p:cNvPicPr>
            <a:picLocks noChangeAspect="1"/>
          </p:cNvPicPr>
          <p:nvPr/>
        </p:nvPicPr>
        <p:blipFill>
          <a:blip r:embed="rId2" cstate="print"/>
          <a:stretch>
            <a:fillRect/>
          </a:stretch>
        </p:blipFill>
        <p:spPr>
          <a:xfrm>
            <a:off x="457200" y="5404948"/>
            <a:ext cx="1409700" cy="1268730"/>
          </a:xfrm>
          <a:prstGeom prst="rect">
            <a:avLst/>
          </a:prstGeom>
        </p:spPr>
      </p:pic>
      <p:graphicFrame>
        <p:nvGraphicFramePr>
          <p:cNvPr id="13" name="Content Placeholder 10">
            <a:extLst>
              <a:ext uri="{FF2B5EF4-FFF2-40B4-BE49-F238E27FC236}">
                <a16:creationId xmlns:a16="http://schemas.microsoft.com/office/drawing/2014/main" id="{5678A9BF-39C9-9097-88B0-117E4BC83F65}"/>
              </a:ext>
            </a:extLst>
          </p:cNvPr>
          <p:cNvGraphicFramePr>
            <a:graphicFrameLocks noGrp="1"/>
          </p:cNvGraphicFramePr>
          <p:nvPr>
            <p:ph sz="half" idx="1"/>
            <p:extLst>
              <p:ext uri="{D42A27DB-BD31-4B8C-83A1-F6EECF244321}">
                <p14:modId xmlns:p14="http://schemas.microsoft.com/office/powerpoint/2010/main" val="3349183323"/>
              </p:ext>
            </p:extLst>
          </p:nvPr>
        </p:nvGraphicFramePr>
        <p:xfrm>
          <a:off x="3505200" y="1600200"/>
          <a:ext cx="5410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6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24200"/>
            <a:ext cx="8458200" cy="2057400"/>
          </a:xfrm>
        </p:spPr>
        <p:txBody>
          <a:bodyPr>
            <a:normAutofit fontScale="90000"/>
          </a:bodyPr>
          <a:lstStyle/>
          <a:p>
            <a:pPr algn="ctr"/>
            <a:r>
              <a:rPr lang="en-US" sz="3600" dirty="0"/>
              <a:t> </a:t>
            </a:r>
            <a:br>
              <a:rPr lang="en-US" sz="3600" dirty="0"/>
            </a:br>
            <a:r>
              <a:rPr lang="en-US" sz="5300" dirty="0"/>
              <a:t>Resources to Get You Started</a:t>
            </a:r>
            <a:r>
              <a:rPr lang="en-US" sz="3600" dirty="0"/>
              <a:t/>
            </a:r>
            <a:br>
              <a:rPr lang="en-US" sz="3600" dirty="0"/>
            </a:br>
            <a:r>
              <a:rPr lang="en-US" sz="3600" dirty="0"/>
              <a:t/>
            </a:r>
            <a:br>
              <a:rPr lang="en-US" sz="3600" dirty="0"/>
            </a:br>
            <a:endParaRPr lang="en-US" dirty="0"/>
          </a:p>
        </p:txBody>
      </p:sp>
      <p:pic>
        <p:nvPicPr>
          <p:cNvPr id="4" name="Picture 3" descr="BSU-Logo_Yllw-Flame-Blk-Text.jpg"/>
          <p:cNvPicPr>
            <a:picLocks noChangeAspect="1"/>
          </p:cNvPicPr>
          <p:nvPr/>
        </p:nvPicPr>
        <p:blipFill>
          <a:blip r:embed="rId3" cstate="print"/>
          <a:stretch>
            <a:fillRect/>
          </a:stretch>
        </p:blipFill>
        <p:spPr>
          <a:xfrm>
            <a:off x="3548062" y="685800"/>
            <a:ext cx="1971675" cy="1774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07ED158E-8ED2-4F41-8B5A-0E284FB0BA67}" type="slidenum">
              <a:rPr lang="en-US" smtClean="0"/>
              <a:pPr/>
              <a:t>35</a:t>
            </a:fld>
            <a:endParaRPr lang="en-US"/>
          </a:p>
        </p:txBody>
      </p:sp>
    </p:spTree>
    <p:extLst>
      <p:ext uri="{BB962C8B-B14F-4D97-AF65-F5344CB8AC3E}">
        <p14:creationId xmlns:p14="http://schemas.microsoft.com/office/powerpoint/2010/main" val="1330175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86600" cy="1252728"/>
          </a:xfrm>
        </p:spPr>
        <p:txBody>
          <a:bodyPr>
            <a:normAutofit fontScale="90000"/>
          </a:bodyPr>
          <a:lstStyle/>
          <a:p>
            <a:r>
              <a:rPr lang="en-US" dirty="0"/>
              <a:t>Bowie Points of Pride </a:t>
            </a:r>
            <a:r>
              <a:rPr lang="en-US" dirty="0">
                <a:solidFill>
                  <a:schemeClr val="bg1"/>
                </a:solidFill>
              </a:rPr>
              <a:t>Brochure</a:t>
            </a:r>
          </a:p>
        </p:txBody>
      </p:sp>
      <p:pic>
        <p:nvPicPr>
          <p:cNvPr id="3" name="Picture 2"/>
          <p:cNvPicPr>
            <a:picLocks noChangeAspect="1"/>
          </p:cNvPicPr>
          <p:nvPr/>
        </p:nvPicPr>
        <p:blipFill>
          <a:blip r:embed="rId3"/>
          <a:stretch>
            <a:fillRect/>
          </a:stretch>
        </p:blipFill>
        <p:spPr>
          <a:xfrm>
            <a:off x="533400" y="1551508"/>
            <a:ext cx="8153400" cy="5291252"/>
          </a:xfrm>
          <a:prstGeom prst="rect">
            <a:avLst/>
          </a:prstGeom>
        </p:spPr>
      </p:pic>
      <p:sp>
        <p:nvSpPr>
          <p:cNvPr id="5" name="Slide Number Placeholder 4"/>
          <p:cNvSpPr>
            <a:spLocks noGrp="1"/>
          </p:cNvSpPr>
          <p:nvPr>
            <p:ph type="sldNum" sz="quarter" idx="12"/>
          </p:nvPr>
        </p:nvSpPr>
        <p:spPr/>
        <p:txBody>
          <a:bodyPr/>
          <a:lstStyle/>
          <a:p>
            <a:fld id="{07ED158E-8ED2-4F41-8B5A-0E284FB0BA67}" type="slidenum">
              <a:rPr lang="en-US" smtClean="0"/>
              <a:pPr/>
              <a:t>36</a:t>
            </a:fld>
            <a:endParaRPr lang="en-US"/>
          </a:p>
        </p:txBody>
      </p:sp>
    </p:spTree>
    <p:extLst>
      <p:ext uri="{BB962C8B-B14F-4D97-AF65-F5344CB8AC3E}">
        <p14:creationId xmlns:p14="http://schemas.microsoft.com/office/powerpoint/2010/main" val="3617402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86600" cy="1252728"/>
          </a:xfrm>
        </p:spPr>
        <p:txBody>
          <a:bodyPr>
            <a:normAutofit/>
          </a:bodyPr>
          <a:lstStyle/>
          <a:p>
            <a:r>
              <a:rPr lang="en-US" dirty="0"/>
              <a:t>Bowie Core Values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07ED158E-8ED2-4F41-8B5A-0E284FB0BA67}" type="slidenum">
              <a:rPr lang="en-US" smtClean="0"/>
              <a:pPr/>
              <a:t>37</a:t>
            </a:fld>
            <a:endParaRPr lang="en-US"/>
          </a:p>
        </p:txBody>
      </p:sp>
      <p:pic>
        <p:nvPicPr>
          <p:cNvPr id="1026" name="Picture 2" descr="Core values against compass">
            <a:extLst>
              <a:ext uri="{FF2B5EF4-FFF2-40B4-BE49-F238E27FC236}">
                <a16:creationId xmlns:a16="http://schemas.microsoft.com/office/drawing/2014/main" id="{6983927A-FE7A-3B2B-F0D7-46C608B48D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590800"/>
            <a:ext cx="30861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29" name="TextBox 7">
            <a:extLst>
              <a:ext uri="{FF2B5EF4-FFF2-40B4-BE49-F238E27FC236}">
                <a16:creationId xmlns:a16="http://schemas.microsoft.com/office/drawing/2014/main" id="{5B08938D-DD3A-86B3-7A46-E3C40A03FF7F}"/>
              </a:ext>
            </a:extLst>
          </p:cNvPr>
          <p:cNvGraphicFramePr/>
          <p:nvPr>
            <p:extLst>
              <p:ext uri="{D42A27DB-BD31-4B8C-83A1-F6EECF244321}">
                <p14:modId xmlns:p14="http://schemas.microsoft.com/office/powerpoint/2010/main" val="974544020"/>
              </p:ext>
            </p:extLst>
          </p:nvPr>
        </p:nvGraphicFramePr>
        <p:xfrm>
          <a:off x="3886200" y="2133600"/>
          <a:ext cx="4876801" cy="4053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7587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371600"/>
            <a:ext cx="9144000" cy="5486400"/>
          </a:xfrm>
          <a:prstGeom prst="rect">
            <a:avLst/>
          </a:prstGeom>
        </p:spPr>
      </p:pic>
      <p:sp>
        <p:nvSpPr>
          <p:cNvPr id="2" name="Title 1"/>
          <p:cNvSpPr>
            <a:spLocks noGrp="1"/>
          </p:cNvSpPr>
          <p:nvPr>
            <p:ph type="title"/>
          </p:nvPr>
        </p:nvSpPr>
        <p:spPr>
          <a:xfrm>
            <a:off x="2667000" y="76200"/>
            <a:ext cx="4038600" cy="1252728"/>
          </a:xfrm>
        </p:spPr>
        <p:txBody>
          <a:bodyPr/>
          <a:lstStyle/>
          <a:p>
            <a:r>
              <a:rPr lang="en-US" dirty="0"/>
              <a:t>Campus Map</a:t>
            </a:r>
          </a:p>
        </p:txBody>
      </p:sp>
      <p:sp>
        <p:nvSpPr>
          <p:cNvPr id="6" name="Rectangle 5"/>
          <p:cNvSpPr/>
          <p:nvPr/>
        </p:nvSpPr>
        <p:spPr>
          <a:xfrm>
            <a:off x="3200400" y="5562600"/>
            <a:ext cx="533400" cy="457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 name="Rectangle 9"/>
          <p:cNvSpPr/>
          <p:nvPr/>
        </p:nvSpPr>
        <p:spPr>
          <a:xfrm>
            <a:off x="3886200" y="4800600"/>
            <a:ext cx="533400" cy="6096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3" name="Rectangle 12"/>
          <p:cNvSpPr/>
          <p:nvPr/>
        </p:nvSpPr>
        <p:spPr>
          <a:xfrm>
            <a:off x="7620000" y="3505200"/>
            <a:ext cx="1371600" cy="45720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4" name="Rectangle 13"/>
          <p:cNvSpPr/>
          <p:nvPr/>
        </p:nvSpPr>
        <p:spPr>
          <a:xfrm>
            <a:off x="7620000" y="4267200"/>
            <a:ext cx="1371600" cy="53340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07ED158E-8ED2-4F41-8B5A-0E284FB0BA67}" type="slidenum">
              <a:rPr lang="en-US" smtClean="0"/>
              <a:pPr/>
              <a:t>38</a:t>
            </a:fld>
            <a:endParaRPr lang="en-US"/>
          </a:p>
        </p:txBody>
      </p:sp>
    </p:spTree>
    <p:extLst>
      <p:ext uri="{BB962C8B-B14F-4D97-AF65-F5344CB8AC3E}">
        <p14:creationId xmlns:p14="http://schemas.microsoft.com/office/powerpoint/2010/main" val="2785043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640" y="5181600"/>
            <a:ext cx="1646360" cy="1600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4" y="1188156"/>
            <a:ext cx="3079044" cy="3079044"/>
          </a:xfrm>
          <a:prstGeom prst="rect">
            <a:avLst/>
          </a:prstGeom>
        </p:spPr>
      </p:pic>
      <p:sp>
        <p:nvSpPr>
          <p:cNvPr id="2" name="Title 1"/>
          <p:cNvSpPr>
            <a:spLocks noGrp="1"/>
          </p:cNvSpPr>
          <p:nvPr>
            <p:ph type="title"/>
          </p:nvPr>
        </p:nvSpPr>
        <p:spPr>
          <a:xfrm>
            <a:off x="266700" y="16042"/>
            <a:ext cx="8610600" cy="1252728"/>
          </a:xfrm>
        </p:spPr>
        <p:txBody>
          <a:bodyPr>
            <a:normAutofit fontScale="90000"/>
          </a:bodyPr>
          <a:lstStyle/>
          <a:p>
            <a:pPr algn="ctr"/>
            <a:r>
              <a:rPr lang="en-US" dirty="0">
                <a:latin typeface="Myriad Pro" panose="020B0503030403020204" pitchFamily="34" charset="0"/>
              </a:rPr>
              <a:t>B.E.E.S. </a:t>
            </a:r>
            <a:r>
              <a:rPr lang="en-US" sz="3300" b="0" dirty="0">
                <a:latin typeface="Myriad Pro" panose="020B0503030403020204" pitchFamily="34" charset="0"/>
              </a:rPr>
              <a:t>(Bowie Electronic Emergency System)</a:t>
            </a:r>
          </a:p>
        </p:txBody>
      </p:sp>
      <p:sp>
        <p:nvSpPr>
          <p:cNvPr id="3" name="Content Placeholder 2"/>
          <p:cNvSpPr>
            <a:spLocks noGrp="1"/>
          </p:cNvSpPr>
          <p:nvPr>
            <p:ph idx="1"/>
          </p:nvPr>
        </p:nvSpPr>
        <p:spPr>
          <a:xfrm>
            <a:off x="3352864" y="2070869"/>
            <a:ext cx="5334000" cy="3101495"/>
          </a:xfrm>
        </p:spPr>
        <p:txBody>
          <a:bodyPr>
            <a:noAutofit/>
          </a:bodyPr>
          <a:lstStyle/>
          <a:p>
            <a:r>
              <a:rPr lang="en-US" sz="1600" dirty="0"/>
              <a:t>The </a:t>
            </a:r>
            <a:r>
              <a:rPr lang="en-US" sz="1600" b="1" dirty="0">
                <a:solidFill>
                  <a:schemeClr val="accent1">
                    <a:lumMod val="75000"/>
                  </a:schemeClr>
                </a:solidFill>
              </a:rPr>
              <a:t>Police </a:t>
            </a:r>
            <a:r>
              <a:rPr lang="en-US" sz="1600" dirty="0"/>
              <a:t>and</a:t>
            </a:r>
            <a:r>
              <a:rPr lang="en-US" sz="1600" b="1" dirty="0"/>
              <a:t> </a:t>
            </a:r>
            <a:r>
              <a:rPr lang="en-US" sz="1600" b="1" dirty="0">
                <a:solidFill>
                  <a:schemeClr val="accent1">
                    <a:lumMod val="75000"/>
                  </a:schemeClr>
                </a:solidFill>
              </a:rPr>
              <a:t>Department of Public Safety </a:t>
            </a:r>
            <a:r>
              <a:rPr lang="en-US" sz="1600" dirty="0"/>
              <a:t>encourages all employees to register with </a:t>
            </a:r>
            <a:r>
              <a:rPr lang="en-US" sz="1600" b="1" dirty="0">
                <a:solidFill>
                  <a:srgbClr val="FFC000"/>
                </a:solidFill>
              </a:rPr>
              <a:t>BEES</a:t>
            </a:r>
            <a:r>
              <a:rPr lang="en-US" sz="1600" b="1" dirty="0"/>
              <a:t> to enhance your awareness and add an extra layer of safety </a:t>
            </a:r>
          </a:p>
          <a:p>
            <a:endParaRPr lang="en-US" sz="1100" b="1" dirty="0"/>
          </a:p>
          <a:p>
            <a:r>
              <a:rPr lang="en-US" sz="1600" b="1" dirty="0"/>
              <a:t>BEES</a:t>
            </a:r>
            <a:r>
              <a:rPr lang="en-US" sz="1600" dirty="0"/>
              <a:t> is an </a:t>
            </a:r>
            <a:r>
              <a:rPr lang="en-US" sz="1600" u="sng" dirty="0">
                <a:solidFill>
                  <a:schemeClr val="accent1">
                    <a:lumMod val="75000"/>
                  </a:schemeClr>
                </a:solidFill>
              </a:rPr>
              <a:t>electronic alert system </a:t>
            </a:r>
            <a:r>
              <a:rPr lang="en-US" sz="1600" dirty="0"/>
              <a:t>that allows the university to </a:t>
            </a:r>
            <a:r>
              <a:rPr lang="en-US" sz="1600" i="1" dirty="0"/>
              <a:t>send instant alerts via text and email </a:t>
            </a:r>
            <a:r>
              <a:rPr lang="en-US" sz="1600" dirty="0"/>
              <a:t>advising of weather alerts, emergency or exigent occurrences which affect the campus community</a:t>
            </a:r>
            <a:endParaRPr lang="en-US" sz="1600" i="1" dirty="0"/>
          </a:p>
          <a:p>
            <a:endParaRPr lang="en-US" sz="1100" b="1" dirty="0"/>
          </a:p>
          <a:p>
            <a:r>
              <a:rPr lang="en-US" sz="1600" dirty="0"/>
              <a:t>Sign up to receive instant alerts </a:t>
            </a:r>
            <a:r>
              <a:rPr lang="en-US" sz="1600" i="1" dirty="0"/>
              <a:t>to stay safe during inclement weather and other campus emergencies.</a:t>
            </a:r>
          </a:p>
          <a:p>
            <a:pPr marL="118872" indent="0">
              <a:buNone/>
            </a:pPr>
            <a:r>
              <a:rPr lang="en-US" sz="1800" dirty="0"/>
              <a:t/>
            </a:r>
            <a:br>
              <a:rPr lang="en-US" sz="1800" dirty="0"/>
            </a:br>
            <a:endParaRPr lang="en-US" sz="18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1973580"/>
            <a:ext cx="855134" cy="769620"/>
          </a:xfrm>
          <a:prstGeom prst="rect">
            <a:avLst/>
          </a:prstGeom>
        </p:spPr>
      </p:pic>
      <p:sp>
        <p:nvSpPr>
          <p:cNvPr id="7" name="Content Placeholder 2"/>
          <p:cNvSpPr txBox="1">
            <a:spLocks/>
          </p:cNvSpPr>
          <p:nvPr/>
        </p:nvSpPr>
        <p:spPr>
          <a:xfrm>
            <a:off x="203842" y="5887750"/>
            <a:ext cx="2674184" cy="835853"/>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1400" b="1" i="1" dirty="0"/>
              <a:t>Contact: </a:t>
            </a:r>
            <a:r>
              <a:rPr lang="en-US" sz="1400" dirty="0" err="1"/>
              <a:t>Lavel</a:t>
            </a:r>
            <a:r>
              <a:rPr lang="en-US" sz="1400" dirty="0"/>
              <a:t> Jones, </a:t>
            </a:r>
          </a:p>
          <a:p>
            <a:pPr marL="118872" indent="0">
              <a:buFont typeface="Wingdings 2"/>
              <a:buNone/>
            </a:pPr>
            <a:r>
              <a:rPr lang="en-US" sz="1400" i="1" dirty="0"/>
              <a:t>Program Management Specialist,        </a:t>
            </a:r>
          </a:p>
          <a:p>
            <a:pPr marL="118872" indent="0">
              <a:buFont typeface="Wingdings 2"/>
              <a:buNone/>
            </a:pPr>
            <a:r>
              <a:rPr lang="en-US" sz="1400" i="1" dirty="0"/>
              <a:t>(301) 860-4050</a:t>
            </a:r>
          </a:p>
        </p:txBody>
      </p:sp>
      <p:sp>
        <p:nvSpPr>
          <p:cNvPr id="5" name="Slide Number Placeholder 4"/>
          <p:cNvSpPr>
            <a:spLocks noGrp="1"/>
          </p:cNvSpPr>
          <p:nvPr>
            <p:ph type="sldNum" sz="quarter" idx="12"/>
          </p:nvPr>
        </p:nvSpPr>
        <p:spPr/>
        <p:txBody>
          <a:bodyPr/>
          <a:lstStyle/>
          <a:p>
            <a:fld id="{07ED158E-8ED2-4F41-8B5A-0E284FB0BA67}" type="slidenum">
              <a:rPr lang="en-US" smtClean="0"/>
              <a:pPr/>
              <a:t>39</a:t>
            </a:fld>
            <a:endParaRPr lang="en-US"/>
          </a:p>
        </p:txBody>
      </p:sp>
      <p:pic>
        <p:nvPicPr>
          <p:cNvPr id="10" name="Picture 9">
            <a:extLst>
              <a:ext uri="{FF2B5EF4-FFF2-40B4-BE49-F238E27FC236}">
                <a16:creationId xmlns:a16="http://schemas.microsoft.com/office/drawing/2014/main" id="{B6A808CC-82DD-1D26-D2E8-6BE24A873DAB}"/>
              </a:ext>
            </a:extLst>
          </p:cNvPr>
          <p:cNvPicPr>
            <a:picLocks noChangeAspect="1"/>
          </p:cNvPicPr>
          <p:nvPr/>
        </p:nvPicPr>
        <p:blipFill>
          <a:blip r:embed="rId6"/>
          <a:stretch>
            <a:fillRect/>
          </a:stretch>
        </p:blipFill>
        <p:spPr>
          <a:xfrm>
            <a:off x="1540934" y="3810000"/>
            <a:ext cx="1838325" cy="1838325"/>
          </a:xfrm>
          <a:prstGeom prst="rect">
            <a:avLst/>
          </a:prstGeom>
        </p:spPr>
      </p:pic>
    </p:spTree>
    <p:extLst>
      <p:ext uri="{BB962C8B-B14F-4D97-AF65-F5344CB8AC3E}">
        <p14:creationId xmlns:p14="http://schemas.microsoft.com/office/powerpoint/2010/main" val="282062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7086600" cy="1252728"/>
          </a:xfrm>
        </p:spPr>
        <p:txBody>
          <a:bodyPr>
            <a:normAutofit fontScale="90000"/>
          </a:bodyPr>
          <a:lstStyle/>
          <a:p>
            <a:pPr algn="ctr"/>
            <a:r>
              <a:rPr lang="en-US" dirty="0"/>
              <a:t>Maryland State Retirement and Pension System (MSRP)</a:t>
            </a:r>
          </a:p>
        </p:txBody>
      </p:sp>
      <p:sp>
        <p:nvSpPr>
          <p:cNvPr id="3" name="Content Placeholder 2"/>
          <p:cNvSpPr>
            <a:spLocks noGrp="1"/>
          </p:cNvSpPr>
          <p:nvPr>
            <p:ph idx="1"/>
          </p:nvPr>
        </p:nvSpPr>
        <p:spPr>
          <a:xfrm>
            <a:off x="457200" y="1524000"/>
            <a:ext cx="8229600" cy="4625609"/>
          </a:xfrm>
        </p:spPr>
        <p:txBody>
          <a:bodyPr>
            <a:normAutofit fontScale="85000" lnSpcReduction="20000"/>
          </a:bodyPr>
          <a:lstStyle/>
          <a:p>
            <a:pPr>
              <a:lnSpc>
                <a:spcPct val="120000"/>
              </a:lnSpc>
            </a:pPr>
            <a:r>
              <a:rPr lang="en-US" sz="2600" dirty="0"/>
              <a:t>Mandatory employee 7% contribution</a:t>
            </a:r>
          </a:p>
          <a:p>
            <a:pPr>
              <a:lnSpc>
                <a:spcPct val="120000"/>
              </a:lnSpc>
            </a:pPr>
            <a:r>
              <a:rPr lang="en-US" sz="2600" dirty="0"/>
              <a:t>Invested by MSRP Board of Trustees</a:t>
            </a:r>
          </a:p>
          <a:p>
            <a:pPr>
              <a:lnSpc>
                <a:spcPct val="120000"/>
              </a:lnSpc>
            </a:pPr>
            <a:r>
              <a:rPr lang="en-US" sz="2600" dirty="0"/>
              <a:t>Defined Benefit Plan:</a:t>
            </a:r>
          </a:p>
          <a:p>
            <a:pPr lvl="1">
              <a:lnSpc>
                <a:spcPct val="120000"/>
              </a:lnSpc>
            </a:pPr>
            <a:r>
              <a:rPr lang="en-US" sz="2200" b="1" dirty="0"/>
              <a:t>Ordinary Disability Retirement</a:t>
            </a:r>
          </a:p>
          <a:p>
            <a:pPr lvl="2">
              <a:lnSpc>
                <a:spcPct val="120000"/>
              </a:lnSpc>
            </a:pPr>
            <a:r>
              <a:rPr lang="en-US" sz="2200" dirty="0"/>
              <a:t>Must be permanently disabled and have 5 or more years of eligible service</a:t>
            </a:r>
          </a:p>
          <a:p>
            <a:pPr lvl="1">
              <a:lnSpc>
                <a:spcPct val="120000"/>
              </a:lnSpc>
            </a:pPr>
            <a:r>
              <a:rPr lang="en-US" sz="2200" b="1" dirty="0"/>
              <a:t>Accidental Disability Retirement</a:t>
            </a:r>
          </a:p>
          <a:p>
            <a:pPr lvl="2">
              <a:lnSpc>
                <a:spcPct val="120000"/>
              </a:lnSpc>
            </a:pPr>
            <a:r>
              <a:rPr lang="en-US" sz="2200" dirty="0"/>
              <a:t>Must be permanently and totally disabled as a direct result of a job-related injury</a:t>
            </a:r>
          </a:p>
          <a:p>
            <a:pPr lvl="1">
              <a:lnSpc>
                <a:spcPct val="120000"/>
              </a:lnSpc>
            </a:pPr>
            <a:r>
              <a:rPr lang="en-US" sz="2200" b="1" dirty="0"/>
              <a:t>Death benefits</a:t>
            </a:r>
          </a:p>
          <a:p>
            <a:pPr lvl="1">
              <a:lnSpc>
                <a:spcPct val="120000"/>
              </a:lnSpc>
            </a:pPr>
            <a:r>
              <a:rPr lang="en-US" sz="2200" b="1" dirty="0"/>
              <a:t>Cost of Living Increases periodically</a:t>
            </a:r>
          </a:p>
          <a:p>
            <a:pPr>
              <a:lnSpc>
                <a:spcPct val="120000"/>
              </a:lnSpc>
            </a:pPr>
            <a:r>
              <a:rPr lang="en-US" sz="2600" dirty="0"/>
              <a:t>Must be here 10 years to be fully vested, unless prior state     service before 7/1/2011</a:t>
            </a:r>
          </a:p>
        </p:txBody>
      </p:sp>
      <p:pic>
        <p:nvPicPr>
          <p:cNvPr id="4" name="Picture 3" descr="BSU-Logo_Yllw-Flame-Blk-Text.jpg"/>
          <p:cNvPicPr>
            <a:picLocks noChangeAspect="1"/>
          </p:cNvPicPr>
          <p:nvPr/>
        </p:nvPicPr>
        <p:blipFill>
          <a:blip r:embed="rId3" cstate="print"/>
          <a:stretch>
            <a:fillRect/>
          </a:stretch>
        </p:blipFill>
        <p:spPr>
          <a:xfrm>
            <a:off x="7553325" y="5486400"/>
            <a:ext cx="1200150" cy="1080135"/>
          </a:xfrm>
          <a:prstGeom prst="rect">
            <a:avLst/>
          </a:prstGeom>
        </p:spPr>
      </p:pic>
      <p:sp>
        <p:nvSpPr>
          <p:cNvPr id="5" name="TextBox 4">
            <a:extLst>
              <a:ext uri="{FF2B5EF4-FFF2-40B4-BE49-F238E27FC236}">
                <a16:creationId xmlns:a16="http://schemas.microsoft.com/office/drawing/2014/main" id="{6B40AAA7-729F-4D32-9D3F-351BC96EC2B6}"/>
              </a:ext>
            </a:extLst>
          </p:cNvPr>
          <p:cNvSpPr txBox="1"/>
          <p:nvPr/>
        </p:nvSpPr>
        <p:spPr>
          <a:xfrm>
            <a:off x="1295400" y="6050851"/>
            <a:ext cx="6353044" cy="923330"/>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rPr>
              <a:t>Limited portability among certain governmental agencies within the State of Maryland</a:t>
            </a:r>
          </a:p>
          <a:p>
            <a:endParaRPr lang="en-US" dirty="0"/>
          </a:p>
        </p:txBody>
      </p:sp>
    </p:spTree>
    <p:extLst>
      <p:ext uri="{BB962C8B-B14F-4D97-AF65-F5344CB8AC3E}">
        <p14:creationId xmlns:p14="http://schemas.microsoft.com/office/powerpoint/2010/main" val="1250051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4917"/>
            <a:ext cx="2921001" cy="2190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04800" y="152400"/>
            <a:ext cx="8763000" cy="1252728"/>
          </a:xfrm>
        </p:spPr>
        <p:txBody>
          <a:bodyPr>
            <a:normAutofit/>
          </a:bodyPr>
          <a:lstStyle/>
          <a:p>
            <a:pPr algn="ctr"/>
            <a:r>
              <a:rPr lang="en-US" sz="4000" dirty="0">
                <a:latin typeface="Myriad Pro" panose="020B0503030403020204" pitchFamily="34" charset="0"/>
              </a:rPr>
              <a:t>New Hire Checklist</a:t>
            </a:r>
            <a:endParaRPr lang="en-US" sz="4000" b="0" dirty="0">
              <a:latin typeface="Myriad Pro" panose="020B0503030403020204" pitchFamily="34" charset="0"/>
            </a:endParaRPr>
          </a:p>
        </p:txBody>
      </p:sp>
      <p:sp>
        <p:nvSpPr>
          <p:cNvPr id="3" name="Content Placeholder 2"/>
          <p:cNvSpPr>
            <a:spLocks noGrp="1"/>
          </p:cNvSpPr>
          <p:nvPr>
            <p:ph idx="1"/>
          </p:nvPr>
        </p:nvSpPr>
        <p:spPr>
          <a:xfrm>
            <a:off x="2152650" y="2184510"/>
            <a:ext cx="6991350" cy="3952547"/>
          </a:xfrm>
        </p:spPr>
        <p:txBody>
          <a:bodyPr>
            <a:normAutofit fontScale="77500" lnSpcReduction="20000"/>
          </a:bodyPr>
          <a:lstStyle/>
          <a:p>
            <a:r>
              <a:rPr lang="en-US" sz="2300" b="1" dirty="0"/>
              <a:t>Employee/Network ID </a:t>
            </a:r>
            <a:r>
              <a:rPr lang="en-US" sz="2000" i="1" dirty="0"/>
              <a:t>(provided today)</a:t>
            </a:r>
          </a:p>
          <a:p>
            <a:pPr marL="457200" lvl="1" indent="0">
              <a:buNone/>
            </a:pPr>
            <a:r>
              <a:rPr lang="en-US" sz="1700" dirty="0"/>
              <a:t>Your EMPLID provides access to your office computer and many web-based applications, and university services including:</a:t>
            </a:r>
          </a:p>
          <a:p>
            <a:pPr lvl="1"/>
            <a:r>
              <a:rPr lang="en-US" sz="1700" dirty="0"/>
              <a:t>Workday (Bowie Online Services)</a:t>
            </a:r>
          </a:p>
          <a:p>
            <a:pPr lvl="1"/>
            <a:r>
              <a:rPr lang="en-US" sz="1700" dirty="0"/>
              <a:t>E-mail, Calendar, and contact management (Outlook), OneDrive, SharePoint</a:t>
            </a:r>
          </a:p>
          <a:p>
            <a:pPr lvl="1"/>
            <a:r>
              <a:rPr lang="en-US" sz="1700" dirty="0"/>
              <a:t>Timesheets</a:t>
            </a:r>
          </a:p>
          <a:p>
            <a:pPr lvl="1"/>
            <a:r>
              <a:rPr lang="en-US" sz="1700" dirty="0"/>
              <a:t>Blackboard (online learning system)</a:t>
            </a:r>
          </a:p>
          <a:p>
            <a:pPr lvl="1"/>
            <a:r>
              <a:rPr lang="en-US" sz="1700" dirty="0"/>
              <a:t>Network file storage drives</a:t>
            </a:r>
          </a:p>
          <a:p>
            <a:pPr lvl="1"/>
            <a:endParaRPr lang="en-US" sz="1600" i="1" dirty="0"/>
          </a:p>
          <a:p>
            <a:r>
              <a:rPr lang="en-US" sz="2300" b="1" dirty="0"/>
              <a:t>Bowie card </a:t>
            </a:r>
            <a:r>
              <a:rPr lang="en-US" sz="2000" i="1" dirty="0"/>
              <a:t>(Bulldog Card Office – Student Center)</a:t>
            </a:r>
            <a:endParaRPr lang="en-US" sz="2300" i="1" dirty="0"/>
          </a:p>
          <a:p>
            <a:r>
              <a:rPr lang="en-US" sz="2300" b="1" dirty="0"/>
              <a:t>Email/Intranet use </a:t>
            </a:r>
            <a:r>
              <a:rPr lang="en-US" sz="2000" i="1" dirty="0"/>
              <a:t>(campus log-in, password)</a:t>
            </a:r>
            <a:endParaRPr lang="en-US" sz="2300" i="1" dirty="0"/>
          </a:p>
          <a:p>
            <a:pPr lvl="1">
              <a:buClrTx/>
            </a:pPr>
            <a:r>
              <a:rPr lang="en-US" sz="1900" dirty="0"/>
              <a:t>HR sends info to </a:t>
            </a:r>
            <a:r>
              <a:rPr lang="en-US" sz="1900" dirty="0" err="1"/>
              <a:t>DoIT</a:t>
            </a:r>
            <a:endParaRPr lang="en-US" sz="1900" dirty="0"/>
          </a:p>
          <a:p>
            <a:pPr lvl="1">
              <a:buClrTx/>
            </a:pPr>
            <a:r>
              <a:rPr lang="en-US" sz="1900" dirty="0"/>
              <a:t>Access is granted through your department</a:t>
            </a:r>
            <a:br>
              <a:rPr lang="en-US" sz="1900" dirty="0"/>
            </a:br>
            <a:endParaRPr lang="en-US" sz="1900" dirty="0"/>
          </a:p>
          <a:p>
            <a:r>
              <a:rPr lang="en-US" sz="2300" b="1" dirty="0"/>
              <a:t>Campus news </a:t>
            </a:r>
            <a:r>
              <a:rPr lang="en-US" sz="2000" i="1" dirty="0"/>
              <a:t>(Automatically enrolled)</a:t>
            </a:r>
          </a:p>
          <a:p>
            <a:pPr marL="925830" lvl="1" indent="-514350">
              <a:buClr>
                <a:schemeClr val="tx1"/>
              </a:buClr>
              <a:buFont typeface="Wingdings" panose="05000000000000000000" pitchFamily="2" charset="2"/>
              <a:buChar char="§"/>
            </a:pPr>
            <a:r>
              <a:rPr lang="en-US" sz="2200" dirty="0"/>
              <a:t>Broadcast emails</a:t>
            </a:r>
          </a:p>
          <a:p>
            <a:pPr marL="925830" lvl="1" indent="-514350">
              <a:buClr>
                <a:schemeClr val="tx1"/>
              </a:buClr>
              <a:buFont typeface="Wingdings" panose="05000000000000000000" pitchFamily="2" charset="2"/>
              <a:buChar char="§"/>
            </a:pPr>
            <a:r>
              <a:rPr lang="en-US" sz="2200" dirty="0"/>
              <a:t>BSYOU e-Newsletter</a:t>
            </a:r>
          </a:p>
          <a:p>
            <a:endParaRPr lang="en-US" dirty="0"/>
          </a:p>
        </p:txBody>
      </p:sp>
      <p:pic>
        <p:nvPicPr>
          <p:cNvPr id="4" name="Picture 3" descr="BSU-Logo_Yllw-Flame-Blk-Text.jpg"/>
          <p:cNvPicPr>
            <a:picLocks noChangeAspect="1"/>
          </p:cNvPicPr>
          <p:nvPr/>
        </p:nvPicPr>
        <p:blipFill>
          <a:blip r:embed="rId4" cstate="print"/>
          <a:stretch>
            <a:fillRect/>
          </a:stretch>
        </p:blipFill>
        <p:spPr>
          <a:xfrm>
            <a:off x="7315200" y="5667599"/>
            <a:ext cx="1200150" cy="1080135"/>
          </a:xfrm>
          <a:prstGeom prst="rect">
            <a:avLst/>
          </a:prstGeom>
        </p:spPr>
      </p:pic>
      <p:sp>
        <p:nvSpPr>
          <p:cNvPr id="7" name="Slide Number Placeholder 6"/>
          <p:cNvSpPr>
            <a:spLocks noGrp="1"/>
          </p:cNvSpPr>
          <p:nvPr>
            <p:ph type="sldNum" sz="quarter" idx="12"/>
          </p:nvPr>
        </p:nvSpPr>
        <p:spPr/>
        <p:txBody>
          <a:bodyPr/>
          <a:lstStyle/>
          <a:p>
            <a:fld id="{07ED158E-8ED2-4F41-8B5A-0E284FB0BA67}" type="slidenum">
              <a:rPr lang="en-US" smtClean="0"/>
              <a:pPr/>
              <a:t>40</a:t>
            </a:fld>
            <a:endParaRPr lang="en-US"/>
          </a:p>
        </p:txBody>
      </p:sp>
    </p:spTree>
    <p:extLst>
      <p:ext uri="{BB962C8B-B14F-4D97-AF65-F5344CB8AC3E}">
        <p14:creationId xmlns:p14="http://schemas.microsoft.com/office/powerpoint/2010/main" val="1505033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1252728"/>
          </a:xfrm>
        </p:spPr>
        <p:txBody>
          <a:bodyPr>
            <a:normAutofit/>
          </a:bodyPr>
          <a:lstStyle/>
          <a:p>
            <a:pPr algn="ctr"/>
            <a:r>
              <a:rPr lang="en-US" sz="4000" dirty="0">
                <a:latin typeface="Myriad Pro" panose="020B0503030403020204" pitchFamily="34" charset="0"/>
              </a:rPr>
              <a:t>Quick Reference Guide</a:t>
            </a:r>
            <a:endParaRPr lang="en-US" sz="4000" b="0" dirty="0">
              <a:latin typeface="Myriad Pro" panose="020B0503030403020204" pitchFamily="34" charset="0"/>
            </a:endParaRPr>
          </a:p>
        </p:txBody>
      </p:sp>
      <p:sp>
        <p:nvSpPr>
          <p:cNvPr id="3" name="Content Placeholder 2"/>
          <p:cNvSpPr>
            <a:spLocks noGrp="1"/>
          </p:cNvSpPr>
          <p:nvPr>
            <p:ph idx="1"/>
          </p:nvPr>
        </p:nvSpPr>
        <p:spPr>
          <a:xfrm>
            <a:off x="1219200" y="1752600"/>
            <a:ext cx="7162800" cy="4581428"/>
          </a:xfrm>
        </p:spPr>
        <p:txBody>
          <a:bodyPr>
            <a:noAutofit/>
          </a:bodyPr>
          <a:lstStyle/>
          <a:p>
            <a:pPr marL="118872" indent="0">
              <a:buNone/>
            </a:pPr>
            <a:r>
              <a:rPr lang="en-US" sz="1200" b="1" dirty="0"/>
              <a:t>Parking: The Office of Public Safety </a:t>
            </a:r>
            <a:r>
              <a:rPr lang="en-US" sz="1200" dirty="0"/>
              <a:t>*o</a:t>
            </a:r>
            <a:r>
              <a:rPr lang="en-US" sz="1200" i="1" dirty="0"/>
              <a:t>perates 24 hours a day</a:t>
            </a:r>
            <a:r>
              <a:rPr lang="en-US" sz="1200" dirty="0"/>
              <a:t> 	</a:t>
            </a:r>
          </a:p>
          <a:p>
            <a:pPr marL="118872" indent="0">
              <a:buNone/>
            </a:pPr>
            <a:r>
              <a:rPr lang="en-US" sz="1200" dirty="0"/>
              <a:t>Campus Safety: 			</a:t>
            </a:r>
            <a:r>
              <a:rPr lang="en-US" sz="1200" dirty="0" err="1"/>
              <a:t>LaVel</a:t>
            </a:r>
            <a:r>
              <a:rPr lang="en-US" sz="1200" dirty="0"/>
              <a:t> Jones		2-4050</a:t>
            </a:r>
          </a:p>
          <a:p>
            <a:pPr marL="118872" indent="0">
              <a:buNone/>
            </a:pPr>
            <a:r>
              <a:rPr lang="en-US" sz="600" dirty="0"/>
              <a:t> </a:t>
            </a:r>
            <a:endParaRPr lang="en-US" sz="800" dirty="0"/>
          </a:p>
          <a:p>
            <a:pPr marL="118872" indent="0">
              <a:buNone/>
            </a:pPr>
            <a:r>
              <a:rPr lang="en-US" sz="1200" b="1" dirty="0"/>
              <a:t>Payroll: </a:t>
            </a:r>
            <a:br>
              <a:rPr lang="en-US" sz="1200" b="1" dirty="0"/>
            </a:br>
            <a:r>
              <a:rPr lang="en-US" sz="1200" dirty="0"/>
              <a:t>Web time 				Sandra Lockett	2-3483</a:t>
            </a:r>
            <a:br>
              <a:rPr lang="en-US" sz="1200" dirty="0"/>
            </a:br>
            <a:endParaRPr lang="en-US" sz="600" dirty="0"/>
          </a:p>
          <a:p>
            <a:pPr marL="118872" indent="0">
              <a:buNone/>
            </a:pPr>
            <a:r>
              <a:rPr lang="en-US" sz="1200" b="1" dirty="0"/>
              <a:t>Equity Compliance:</a:t>
            </a:r>
            <a:r>
              <a:rPr lang="en-US" sz="1200" dirty="0"/>
              <a:t>	</a:t>
            </a:r>
          </a:p>
          <a:p>
            <a:pPr marL="118872" indent="0">
              <a:buNone/>
            </a:pPr>
            <a:r>
              <a:rPr lang="en-US" sz="1200" dirty="0"/>
              <a:t>Sexual Harassment/Title IX: 		Adonna Green 	2-3442</a:t>
            </a:r>
            <a:br>
              <a:rPr lang="en-US" sz="1200" dirty="0"/>
            </a:br>
            <a:r>
              <a:rPr lang="en-US" sz="1200" dirty="0"/>
              <a:t>	</a:t>
            </a:r>
          </a:p>
          <a:p>
            <a:pPr marL="118872" indent="0">
              <a:buNone/>
            </a:pPr>
            <a:r>
              <a:rPr lang="en-US" sz="1200" b="1" dirty="0"/>
              <a:t>Labor &amp; Employee Relations: </a:t>
            </a:r>
            <a:r>
              <a:rPr lang="en-US" sz="1200" dirty="0"/>
              <a:t>		Robert Enderle 	2-3459</a:t>
            </a:r>
            <a:br>
              <a:rPr lang="en-US" sz="1200" dirty="0"/>
            </a:br>
            <a:r>
              <a:rPr lang="en-US" sz="1200" dirty="0"/>
              <a:t/>
            </a:r>
            <a:br>
              <a:rPr lang="en-US" sz="1200" dirty="0"/>
            </a:br>
            <a:endParaRPr lang="en-US" sz="600" dirty="0"/>
          </a:p>
          <a:p>
            <a:pPr marL="118872" indent="0">
              <a:buNone/>
            </a:pPr>
            <a:r>
              <a:rPr lang="en-US" sz="1200" b="1" dirty="0"/>
              <a:t>Department of Information Technology (</a:t>
            </a:r>
            <a:r>
              <a:rPr lang="en-US" sz="1200" b="1" dirty="0" err="1"/>
              <a:t>DoIT</a:t>
            </a:r>
            <a:r>
              <a:rPr lang="en-US" sz="1200" b="1" dirty="0"/>
              <a:t>): 	</a:t>
            </a:r>
            <a:r>
              <a:rPr lang="en-US" sz="1200" u="sng" dirty="0">
                <a:hlinkClick r:id="rId3"/>
              </a:rPr>
              <a:t>helpdesk@bowiestate.edu</a:t>
            </a:r>
            <a:r>
              <a:rPr lang="en-US" sz="1200" dirty="0"/>
              <a:t> 	2-4357</a:t>
            </a:r>
          </a:p>
          <a:p>
            <a:pPr marL="118872" indent="0">
              <a:buNone/>
            </a:pPr>
            <a:r>
              <a:rPr lang="en-US" sz="1200" dirty="0"/>
              <a:t>Help Desk</a:t>
            </a:r>
            <a:br>
              <a:rPr lang="en-US" sz="1200" dirty="0"/>
            </a:br>
            <a:endParaRPr lang="en-US" sz="1200" dirty="0"/>
          </a:p>
          <a:p>
            <a:pPr marL="118872" indent="0">
              <a:buNone/>
            </a:pPr>
            <a:endParaRPr lang="en-US" sz="600" dirty="0"/>
          </a:p>
          <a:p>
            <a:pPr marL="118872" indent="0">
              <a:buNone/>
            </a:pPr>
            <a:r>
              <a:rPr lang="en-US" sz="1200" b="1" dirty="0"/>
              <a:t>Telecommunication:  </a:t>
            </a:r>
            <a:r>
              <a:rPr lang="en-US" sz="1200" dirty="0"/>
              <a:t>				</a:t>
            </a:r>
          </a:p>
          <a:p>
            <a:pPr marL="118872" indent="0">
              <a:buNone/>
            </a:pPr>
            <a:r>
              <a:rPr lang="en-US" sz="1200" dirty="0"/>
              <a:t>Telephone:				</a:t>
            </a:r>
            <a:r>
              <a:rPr lang="en-US" sz="1200" dirty="0" err="1"/>
              <a:t>Alona</a:t>
            </a:r>
            <a:r>
              <a:rPr lang="en-US" sz="1200" dirty="0"/>
              <a:t> Turner		2-4106</a:t>
            </a:r>
            <a:br>
              <a:rPr lang="en-US" sz="1200" dirty="0"/>
            </a:br>
            <a:r>
              <a:rPr lang="en-US" sz="1200" dirty="0"/>
              <a:t/>
            </a:r>
            <a:br>
              <a:rPr lang="en-US" sz="1200" dirty="0"/>
            </a:br>
            <a:endParaRPr lang="en-US" sz="600" dirty="0"/>
          </a:p>
          <a:p>
            <a:pPr marL="118872" indent="0">
              <a:buNone/>
            </a:pPr>
            <a:r>
              <a:rPr lang="en-US" sz="1200" b="1" dirty="0"/>
              <a:t>Operational: </a:t>
            </a:r>
            <a:r>
              <a:rPr lang="en-US" sz="1200" dirty="0"/>
              <a:t>Conference Services, Procurement, Facilities Management, Student Center </a:t>
            </a:r>
            <a:r>
              <a:rPr lang="en-US" sz="1200" i="1" dirty="0"/>
              <a:t>(respectively)</a:t>
            </a:r>
            <a:br>
              <a:rPr lang="en-US" sz="1200" i="1" dirty="0"/>
            </a:br>
            <a:r>
              <a:rPr lang="en-US" sz="1200" b="1" dirty="0"/>
              <a:t/>
            </a:r>
            <a:br>
              <a:rPr lang="en-US" sz="1200" b="1" dirty="0"/>
            </a:br>
            <a:r>
              <a:rPr lang="en-US" sz="1200" dirty="0"/>
              <a:t>Booking a Conference Room: 		Annette Wedderburn	2-3839</a:t>
            </a:r>
            <a:br>
              <a:rPr lang="en-US" sz="1200" dirty="0"/>
            </a:br>
            <a:r>
              <a:rPr lang="en-US" sz="1200" dirty="0"/>
              <a:t>Using a BSU Vehicle 			Robert Chiles		2-4215</a:t>
            </a:r>
            <a:br>
              <a:rPr lang="en-US" sz="1200" dirty="0"/>
            </a:br>
            <a:r>
              <a:rPr lang="en-US" sz="1200" dirty="0"/>
              <a:t>Keys 				</a:t>
            </a:r>
            <a:r>
              <a:rPr lang="en-US" sz="1200" dirty="0" err="1"/>
              <a:t>Facima</a:t>
            </a:r>
            <a:r>
              <a:rPr lang="en-US" sz="1200" dirty="0"/>
              <a:t> </a:t>
            </a:r>
            <a:r>
              <a:rPr lang="en-US" sz="1200" dirty="0" err="1"/>
              <a:t>Cardosogendreau</a:t>
            </a:r>
            <a:r>
              <a:rPr lang="en-US" sz="1200" dirty="0"/>
              <a:t>	2-4190</a:t>
            </a:r>
            <a:br>
              <a:rPr lang="en-US" sz="1200" dirty="0"/>
            </a:br>
            <a:r>
              <a:rPr lang="en-US" sz="1200" dirty="0"/>
              <a:t>Bulldog Card 			Jatina Cooke		2-3793</a:t>
            </a:r>
          </a:p>
          <a:p>
            <a:pPr marL="118872" indent="0">
              <a:buNone/>
            </a:pPr>
            <a:r>
              <a:rPr lang="en-US" sz="1200" dirty="0"/>
              <a:t>Bookstore				Joshua Gunn		2-4350</a:t>
            </a:r>
          </a:p>
        </p:txBody>
      </p:sp>
      <p:sp>
        <p:nvSpPr>
          <p:cNvPr id="5" name="Slide Number Placeholder 4"/>
          <p:cNvSpPr>
            <a:spLocks noGrp="1"/>
          </p:cNvSpPr>
          <p:nvPr>
            <p:ph type="sldNum" sz="quarter" idx="12"/>
          </p:nvPr>
        </p:nvSpPr>
        <p:spPr/>
        <p:txBody>
          <a:bodyPr/>
          <a:lstStyle/>
          <a:p>
            <a:fld id="{07ED158E-8ED2-4F41-8B5A-0E284FB0BA67}" type="slidenum">
              <a:rPr lang="en-US" smtClean="0"/>
              <a:pPr/>
              <a:t>41</a:t>
            </a:fld>
            <a:endParaRPr lang="en-US"/>
          </a:p>
        </p:txBody>
      </p:sp>
    </p:spTree>
    <p:extLst>
      <p:ext uri="{BB962C8B-B14F-4D97-AF65-F5344CB8AC3E}">
        <p14:creationId xmlns:p14="http://schemas.microsoft.com/office/powerpoint/2010/main" val="2443048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161"/>
            <a:ext cx="8001000" cy="1252728"/>
          </a:xfrm>
        </p:spPr>
        <p:txBody>
          <a:bodyPr>
            <a:normAutofit/>
          </a:bodyPr>
          <a:lstStyle/>
          <a:p>
            <a:pPr algn="ctr"/>
            <a:r>
              <a:rPr lang="en-US" sz="4000" dirty="0">
                <a:latin typeface="Myriad Pro" panose="020B0503030403020204" pitchFamily="34" charset="0"/>
              </a:rPr>
              <a:t>Bulldog Card</a:t>
            </a:r>
          </a:p>
        </p:txBody>
      </p:sp>
      <p:sp>
        <p:nvSpPr>
          <p:cNvPr id="3" name="Content Placeholder 2"/>
          <p:cNvSpPr>
            <a:spLocks noGrp="1"/>
          </p:cNvSpPr>
          <p:nvPr>
            <p:ph idx="1"/>
          </p:nvPr>
        </p:nvSpPr>
        <p:spPr>
          <a:xfrm>
            <a:off x="3810000" y="1976899"/>
            <a:ext cx="5257800" cy="4267200"/>
          </a:xfrm>
        </p:spPr>
        <p:txBody>
          <a:bodyPr vert="horz" lIns="54864" tIns="91440" rIns="91440" bIns="45720" rtlCol="0" anchor="t">
            <a:normAutofit/>
          </a:bodyPr>
          <a:lstStyle/>
          <a:p>
            <a:pPr marL="438785"/>
            <a:r>
              <a:rPr lang="en-US" sz="2300" dirty="0"/>
              <a:t>The Bowie State University </a:t>
            </a:r>
            <a:r>
              <a:rPr lang="en-US" sz="2300" b="1" dirty="0"/>
              <a:t>Bulldog Card </a:t>
            </a:r>
            <a:r>
              <a:rPr lang="en-US" sz="2300" dirty="0"/>
              <a:t>is the official </a:t>
            </a:r>
            <a:r>
              <a:rPr lang="en-US" sz="2300" b="1" dirty="0">
                <a:solidFill>
                  <a:schemeClr val="accent1">
                    <a:lumMod val="75000"/>
                  </a:schemeClr>
                </a:solidFill>
              </a:rPr>
              <a:t>campus identification card </a:t>
            </a:r>
            <a:r>
              <a:rPr lang="en-US" sz="2300" dirty="0"/>
              <a:t>for Faculty and Staff.</a:t>
            </a:r>
            <a:br>
              <a:rPr lang="en-US" sz="2300" dirty="0"/>
            </a:br>
            <a:endParaRPr lang="en-US" sz="2300" dirty="0"/>
          </a:p>
          <a:p>
            <a:pPr marL="438785"/>
            <a:r>
              <a:rPr lang="en-US" sz="2300" dirty="0"/>
              <a:t>It can be used to…</a:t>
            </a:r>
            <a:endParaRPr lang="en-US" sz="2300" i="1" dirty="0"/>
          </a:p>
          <a:p>
            <a:pPr marL="925830" lvl="1" indent="-514350">
              <a:buClrTx/>
              <a:buFont typeface="Wingdings" panose="05000000000000000000" pitchFamily="2" charset="2"/>
              <a:buChar char="§"/>
            </a:pPr>
            <a:r>
              <a:rPr lang="en-US" sz="2200" dirty="0"/>
              <a:t>Print/check-out library books</a:t>
            </a:r>
          </a:p>
          <a:p>
            <a:pPr marL="925830" lvl="1" indent="-514350">
              <a:buClrTx/>
              <a:buFont typeface="Wingdings" panose="05000000000000000000" pitchFamily="2" charset="2"/>
              <a:buChar char="§"/>
            </a:pPr>
            <a:r>
              <a:rPr lang="en-US" sz="2200" dirty="0"/>
              <a:t>Load money for use on campus</a:t>
            </a:r>
          </a:p>
          <a:p>
            <a:pPr marL="925830" lvl="1" indent="-514350">
              <a:buFont typeface="+mj-lt"/>
              <a:buAutoNum type="arabicPeriod"/>
            </a:pPr>
            <a:endParaRPr lang="en-US" sz="2200" dirty="0"/>
          </a:p>
          <a:p>
            <a:pPr marL="438785"/>
            <a:endParaRPr lang="en-US" dirty="0"/>
          </a:p>
        </p:txBody>
      </p:sp>
      <p:pic>
        <p:nvPicPr>
          <p:cNvPr id="4" name="Picture 3" descr="BSU-Logo_Yllw-Flame-Blk-Text.jpg"/>
          <p:cNvPicPr>
            <a:picLocks noChangeAspect="1"/>
          </p:cNvPicPr>
          <p:nvPr/>
        </p:nvPicPr>
        <p:blipFill>
          <a:blip r:embed="rId3" cstate="print"/>
          <a:stretch>
            <a:fillRect/>
          </a:stretch>
        </p:blipFill>
        <p:spPr>
          <a:xfrm>
            <a:off x="8153400" y="5905500"/>
            <a:ext cx="819150" cy="737235"/>
          </a:xfrm>
          <a:prstGeom prst="rect">
            <a:avLst/>
          </a:prstGeom>
        </p:spPr>
      </p:pic>
      <p:pic>
        <p:nvPicPr>
          <p:cNvPr id="7" name="Picture 2">
            <a:extLst>
              <a:ext uri="{FF2B5EF4-FFF2-40B4-BE49-F238E27FC236}">
                <a16:creationId xmlns:a16="http://schemas.microsoft.com/office/drawing/2014/main" id="{ADEDBD3A-63C3-4418-99F8-2ABA76CF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66207"/>
            <a:ext cx="2999872" cy="1709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20C632-2C91-46AA-BA6B-0BA7F82F660D}"/>
              </a:ext>
            </a:extLst>
          </p:cNvPr>
          <p:cNvSpPr txBox="1"/>
          <p:nvPr/>
        </p:nvSpPr>
        <p:spPr>
          <a:xfrm>
            <a:off x="533400" y="4093453"/>
            <a:ext cx="3715754"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a:ea typeface="+mn-ea"/>
                <a:cs typeface="+mn-cs"/>
              </a:rPr>
              <a:t>Contact: </a:t>
            </a:r>
            <a:r>
              <a:rPr kumimoji="0" lang="en-US" sz="1600" b="0" i="1" u="none" strike="noStrike" kern="1200" cap="none" spc="0" normalizeH="0" baseline="0" noProof="0" dirty="0">
                <a:ln>
                  <a:noFill/>
                </a:ln>
                <a:solidFill>
                  <a:prstClr val="black"/>
                </a:solidFill>
                <a:effectLst/>
                <a:uLnTx/>
                <a:uFillTx/>
                <a:latin typeface="Corbel"/>
                <a:ea typeface="+mn-ea"/>
                <a:cs typeface="+mn-cs"/>
              </a:rPr>
              <a:t>Auxiliary Services</a:t>
            </a:r>
            <a:br>
              <a:rPr kumimoji="0" lang="en-US" sz="1600" b="0" i="1" u="none" strike="noStrike" kern="1200" cap="none" spc="0" normalizeH="0" baseline="0" noProof="0" dirty="0">
                <a:ln>
                  <a:noFill/>
                </a:ln>
                <a:solidFill>
                  <a:prstClr val="black"/>
                </a:solidFill>
                <a:effectLst/>
                <a:uLnTx/>
                <a:uFillTx/>
                <a:latin typeface="Corbel"/>
                <a:ea typeface="+mn-ea"/>
                <a:cs typeface="+mn-cs"/>
              </a:rPr>
            </a:br>
            <a:r>
              <a:rPr kumimoji="0" lang="en-US" sz="1600" b="0" i="1" u="none" strike="noStrike" kern="1200" cap="none" spc="0" normalizeH="0" baseline="0" noProof="0" dirty="0">
                <a:ln>
                  <a:noFill/>
                </a:ln>
                <a:solidFill>
                  <a:prstClr val="black"/>
                </a:solidFill>
                <a:effectLst/>
                <a:uLnTx/>
                <a:uFillTx/>
                <a:latin typeface="Corbel"/>
                <a:ea typeface="+mn-ea"/>
                <a:cs typeface="+mn-cs"/>
              </a:rPr>
              <a:t>Jatina Cooke, Student Center Manager</a:t>
            </a:r>
            <a:br>
              <a:rPr kumimoji="0" lang="en-US" sz="1600" b="0" i="1" u="none" strike="noStrike" kern="1200" cap="none" spc="0" normalizeH="0" baseline="0" noProof="0" dirty="0">
                <a:ln>
                  <a:noFill/>
                </a:ln>
                <a:solidFill>
                  <a:prstClr val="black"/>
                </a:solidFill>
                <a:effectLst/>
                <a:uLnTx/>
                <a:uFillTx/>
                <a:latin typeface="Corbel"/>
                <a:ea typeface="+mn-ea"/>
                <a:cs typeface="+mn-cs"/>
              </a:rPr>
            </a:br>
            <a:r>
              <a:rPr kumimoji="0" lang="en-US" sz="1600" b="0" i="1" u="none" strike="noStrike" kern="1200" cap="none" spc="0" normalizeH="0" baseline="0" noProof="0" dirty="0">
                <a:ln>
                  <a:noFill/>
                </a:ln>
                <a:solidFill>
                  <a:prstClr val="black"/>
                </a:solidFill>
                <a:effectLst/>
                <a:uLnTx/>
                <a:uFillTx/>
                <a:latin typeface="Corbel"/>
                <a:ea typeface="+mn-ea"/>
                <a:cs typeface="+mn-cs"/>
              </a:rPr>
              <a:t>jcooke@bowiestate.edu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Student Center, STE 1025</a:t>
            </a:r>
            <a:br>
              <a:rPr kumimoji="0" lang="en-US" sz="1600" b="0" i="0" u="none" strike="noStrike" kern="1200" cap="none" spc="0" normalizeH="0" baseline="0" noProof="0" dirty="0">
                <a:ln>
                  <a:noFill/>
                </a:ln>
                <a:solidFill>
                  <a:prstClr val="black"/>
                </a:solidFill>
                <a:effectLst/>
                <a:uLnTx/>
                <a:uFillTx/>
                <a:latin typeface="Corbel"/>
                <a:ea typeface="+mn-ea"/>
                <a:cs typeface="+mn-cs"/>
              </a:rPr>
            </a:br>
            <a:r>
              <a:rPr kumimoji="0" lang="en-US" sz="1400" b="0" i="1" u="none" strike="noStrike" kern="1200" cap="none" spc="0" normalizeH="0" baseline="0" noProof="0" dirty="0">
                <a:ln>
                  <a:noFill/>
                </a:ln>
                <a:solidFill>
                  <a:prstClr val="black"/>
                </a:solidFill>
                <a:effectLst/>
                <a:uLnTx/>
                <a:uFillTx/>
                <a:latin typeface="Corbel"/>
                <a:ea typeface="+mn-ea"/>
                <a:cs typeface="+mn-cs"/>
              </a:rPr>
              <a:t>(#20 on the 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orbel"/>
                <a:ea typeface="+mn-ea"/>
                <a:cs typeface="+mn-cs"/>
              </a:rPr>
              <a:t>(301) 860-3792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orbel"/>
                <a:ea typeface="+mn-ea"/>
                <a:cs typeface="+mn-cs"/>
              </a:rPr>
              <a:t>bulldogcard@bowiestate.edu</a:t>
            </a:r>
            <a:endParaRPr kumimoji="0" lang="en-US" sz="1600" b="0" i="1" u="none" strike="noStrike" kern="1200" cap="none" spc="0" normalizeH="0" baseline="0" noProof="0" dirty="0">
              <a:ln>
                <a:noFill/>
              </a:ln>
              <a:solidFill>
                <a:prstClr val="black"/>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orbel"/>
              <a:ea typeface="+mn-ea"/>
              <a:cs typeface="+mn-cs"/>
            </a:endParaRPr>
          </a:p>
        </p:txBody>
      </p:sp>
      <p:sp>
        <p:nvSpPr>
          <p:cNvPr id="6" name="Slide Number Placeholder 5"/>
          <p:cNvSpPr>
            <a:spLocks noGrp="1"/>
          </p:cNvSpPr>
          <p:nvPr>
            <p:ph type="sldNum" sz="quarter" idx="12"/>
          </p:nvPr>
        </p:nvSpPr>
        <p:spPr/>
        <p:txBody>
          <a:bodyPr/>
          <a:lstStyle/>
          <a:p>
            <a:fld id="{07ED158E-8ED2-4F41-8B5A-0E284FB0BA67}" type="slidenum">
              <a:rPr lang="en-US" smtClean="0"/>
              <a:pPr/>
              <a:t>42</a:t>
            </a:fld>
            <a:endParaRPr lang="en-US"/>
          </a:p>
        </p:txBody>
      </p:sp>
    </p:spTree>
    <p:extLst>
      <p:ext uri="{BB962C8B-B14F-4D97-AF65-F5344CB8AC3E}">
        <p14:creationId xmlns:p14="http://schemas.microsoft.com/office/powerpoint/2010/main" val="2949256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161"/>
            <a:ext cx="8001000" cy="1252728"/>
          </a:xfrm>
        </p:spPr>
        <p:txBody>
          <a:bodyPr>
            <a:normAutofit/>
          </a:bodyPr>
          <a:lstStyle/>
          <a:p>
            <a:pPr algn="ctr"/>
            <a:r>
              <a:rPr lang="en-US" sz="4000" dirty="0">
                <a:latin typeface="Myriad Pro" panose="020B0503030403020204" pitchFamily="34" charset="0"/>
              </a:rPr>
              <a:t>Bulldog Card</a:t>
            </a:r>
            <a:endParaRPr lang="en-US" sz="4000" b="0" i="1" dirty="0">
              <a:latin typeface="Myriad Pro" panose="020B0503030403020204" pitchFamily="34" charset="0"/>
            </a:endParaRPr>
          </a:p>
        </p:txBody>
      </p:sp>
      <p:sp>
        <p:nvSpPr>
          <p:cNvPr id="3" name="Content Placeholder 2"/>
          <p:cNvSpPr>
            <a:spLocks noGrp="1"/>
          </p:cNvSpPr>
          <p:nvPr>
            <p:ph idx="1"/>
          </p:nvPr>
        </p:nvSpPr>
        <p:spPr>
          <a:xfrm>
            <a:off x="3886200" y="1767642"/>
            <a:ext cx="5086350" cy="4349591"/>
          </a:xfrm>
        </p:spPr>
        <p:txBody>
          <a:bodyPr>
            <a:normAutofit fontScale="47500" lnSpcReduction="20000"/>
          </a:bodyPr>
          <a:lstStyle/>
          <a:p>
            <a:pPr marL="118872" indent="0">
              <a:buNone/>
            </a:pPr>
            <a:r>
              <a:rPr lang="en-US" sz="3800" b="1" dirty="0"/>
              <a:t>All faculty, staff and students are required to </a:t>
            </a:r>
            <a:r>
              <a:rPr lang="en-US" sz="3800" b="1" dirty="0">
                <a:solidFill>
                  <a:schemeClr val="accent1">
                    <a:lumMod val="75000"/>
                  </a:schemeClr>
                </a:solidFill>
              </a:rPr>
              <a:t>display</a:t>
            </a:r>
            <a:r>
              <a:rPr lang="en-US" sz="3800" b="1" dirty="0"/>
              <a:t> their BSU ID while on campus. </a:t>
            </a:r>
          </a:p>
          <a:p>
            <a:pPr marL="118872" indent="0">
              <a:buNone/>
            </a:pPr>
            <a:r>
              <a:rPr lang="en-US" b="1" dirty="0"/>
              <a:t> </a:t>
            </a:r>
          </a:p>
          <a:p>
            <a:pPr marL="118872" indent="0">
              <a:buNone/>
            </a:pPr>
            <a:endParaRPr lang="en-US" b="1" dirty="0"/>
          </a:p>
          <a:p>
            <a:pPr marL="118872" indent="0">
              <a:buNone/>
            </a:pPr>
            <a:r>
              <a:rPr lang="en-US" sz="3400" b="1" dirty="0"/>
              <a:t>The process to receive a BSU ID card:</a:t>
            </a:r>
          </a:p>
          <a:p>
            <a:pPr marL="118872" indent="0">
              <a:buNone/>
            </a:pPr>
            <a:endParaRPr lang="en-US" b="1" dirty="0"/>
          </a:p>
          <a:p>
            <a:pPr marL="633222" indent="-514350">
              <a:buFont typeface="+mj-lt"/>
              <a:buAutoNum type="arabicParenR"/>
            </a:pPr>
            <a:r>
              <a:rPr lang="en-US" dirty="0"/>
              <a:t>Email your headshot photo </a:t>
            </a:r>
            <a:r>
              <a:rPr lang="en-US" i="1" u="sng" dirty="0">
                <a:hlinkClick r:id="rId3"/>
              </a:rPr>
              <a:t>bulldogcard@bowiestate.edu</a:t>
            </a:r>
            <a:endParaRPr lang="en-US" i="1" dirty="0"/>
          </a:p>
          <a:p>
            <a:pPr marL="633222" indent="-514350">
              <a:buFont typeface="+mj-lt"/>
              <a:buAutoNum type="arabicParenR"/>
            </a:pPr>
            <a:endParaRPr lang="en-US" dirty="0"/>
          </a:p>
          <a:p>
            <a:pPr marL="633222" indent="-514350">
              <a:buFont typeface="+mj-lt"/>
              <a:buAutoNum type="arabicParenR"/>
            </a:pPr>
            <a:r>
              <a:rPr lang="en-US" dirty="0"/>
              <a:t>Submit a color photo </a:t>
            </a:r>
            <a:r>
              <a:rPr lang="en-US" sz="2900" i="1" dirty="0"/>
              <a:t>(taken within the last 6 months)</a:t>
            </a:r>
          </a:p>
          <a:p>
            <a:pPr marL="411480" lvl="1" indent="0">
              <a:buNone/>
            </a:pPr>
            <a:r>
              <a:rPr lang="en-US" sz="1100" i="1" dirty="0"/>
              <a:t> </a:t>
            </a:r>
          </a:p>
          <a:p>
            <a:pPr lvl="2">
              <a:buClrTx/>
            </a:pPr>
            <a:r>
              <a:rPr lang="en-US" sz="2500" dirty="0"/>
              <a:t>Use a clear image of your face. Do not use any filters </a:t>
            </a:r>
          </a:p>
          <a:p>
            <a:pPr lvl="2">
              <a:buClrTx/>
            </a:pPr>
            <a:r>
              <a:rPr lang="en-US" sz="2500" dirty="0"/>
              <a:t>Have someone else take your photo (</a:t>
            </a:r>
            <a:r>
              <a:rPr lang="en-US" sz="2500" i="1" dirty="0"/>
              <a:t>No selfies)</a:t>
            </a:r>
          </a:p>
          <a:p>
            <a:pPr lvl="2">
              <a:buClrTx/>
            </a:pPr>
            <a:r>
              <a:rPr lang="en-US" sz="2500" dirty="0"/>
              <a:t>Remove eyeglasses for your photo</a:t>
            </a:r>
          </a:p>
          <a:p>
            <a:pPr lvl="2">
              <a:buClrTx/>
            </a:pPr>
            <a:r>
              <a:rPr lang="en-US" sz="2500" dirty="0"/>
              <a:t>U</a:t>
            </a:r>
            <a:r>
              <a:rPr lang="en-US" dirty="0"/>
              <a:t>se a plain white or off-white background.</a:t>
            </a:r>
          </a:p>
          <a:p>
            <a:endParaRPr lang="en-US" dirty="0"/>
          </a:p>
          <a:p>
            <a:pPr marL="633222" indent="-514350">
              <a:buFont typeface="+mj-lt"/>
              <a:buAutoNum type="arabicParenR" startAt="3"/>
            </a:pPr>
            <a:r>
              <a:rPr lang="en-US" dirty="0"/>
              <a:t>You will receive an email once your BSU ID card is ready for pick-up from the Bulldog Card Box Office. </a:t>
            </a:r>
          </a:p>
          <a:p>
            <a:endParaRPr lang="en-US" dirty="0"/>
          </a:p>
          <a:p>
            <a:pPr marL="118872" indent="0">
              <a:buNone/>
            </a:pPr>
            <a:endParaRPr lang="en-US" dirty="0"/>
          </a:p>
          <a:p>
            <a:pPr marL="118872" indent="0">
              <a:buNone/>
            </a:pPr>
            <a:r>
              <a:rPr lang="en-US" dirty="0"/>
              <a:t>The office is located on the 1</a:t>
            </a:r>
            <a:r>
              <a:rPr lang="en-US" baseline="30000" dirty="0"/>
              <a:t>st</a:t>
            </a:r>
            <a:r>
              <a:rPr lang="en-US" dirty="0"/>
              <a:t> floor of the Student Center </a:t>
            </a:r>
          </a:p>
          <a:p>
            <a:pPr marL="118872" indent="0">
              <a:buNone/>
            </a:pPr>
            <a:r>
              <a:rPr lang="en-US" dirty="0"/>
              <a:t>Open from 8:30 am -4:30 pm, Monday - Friday. </a:t>
            </a:r>
          </a:p>
          <a:p>
            <a:pPr marL="925830" lvl="1" indent="-514350">
              <a:buFont typeface="+mj-lt"/>
              <a:buAutoNum type="arabicPeriod"/>
            </a:pPr>
            <a:endParaRPr lang="en-US" sz="2200" dirty="0"/>
          </a:p>
          <a:p>
            <a:endParaRPr lang="en-US" dirty="0"/>
          </a:p>
        </p:txBody>
      </p:sp>
      <p:pic>
        <p:nvPicPr>
          <p:cNvPr id="4" name="Picture 3" descr="BSU-Logo_Yllw-Flame-Blk-Text.jpg"/>
          <p:cNvPicPr>
            <a:picLocks noChangeAspect="1"/>
          </p:cNvPicPr>
          <p:nvPr/>
        </p:nvPicPr>
        <p:blipFill>
          <a:blip r:embed="rId4" cstate="print"/>
          <a:stretch>
            <a:fillRect/>
          </a:stretch>
        </p:blipFill>
        <p:spPr>
          <a:xfrm>
            <a:off x="8153400" y="5905500"/>
            <a:ext cx="819150" cy="737235"/>
          </a:xfrm>
          <a:prstGeom prst="rect">
            <a:avLst/>
          </a:prstGeom>
        </p:spPr>
      </p:pic>
      <p:sp>
        <p:nvSpPr>
          <p:cNvPr id="8" name="TextBox 7">
            <a:extLst>
              <a:ext uri="{FF2B5EF4-FFF2-40B4-BE49-F238E27FC236}">
                <a16:creationId xmlns:a16="http://schemas.microsoft.com/office/drawing/2014/main" id="{EF20C632-2C91-46AA-BA6B-0BA7F82F660D}"/>
              </a:ext>
            </a:extLst>
          </p:cNvPr>
          <p:cNvSpPr txBox="1"/>
          <p:nvPr/>
        </p:nvSpPr>
        <p:spPr>
          <a:xfrm>
            <a:off x="349541" y="4114800"/>
            <a:ext cx="3715754"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rbel"/>
                <a:ea typeface="+mn-ea"/>
                <a:cs typeface="+mn-cs"/>
              </a:rPr>
              <a:t>Contact: </a:t>
            </a:r>
            <a:r>
              <a:rPr kumimoji="0" lang="en-US" sz="1400" b="0" i="1" u="none" strike="noStrike" kern="1200" cap="none" spc="0" normalizeH="0" baseline="0" noProof="0" dirty="0">
                <a:ln>
                  <a:noFill/>
                </a:ln>
                <a:solidFill>
                  <a:prstClr val="black"/>
                </a:solidFill>
                <a:effectLst/>
                <a:uLnTx/>
                <a:uFillTx/>
                <a:latin typeface="Corbel"/>
                <a:ea typeface="+mn-ea"/>
                <a:cs typeface="+mn-cs"/>
              </a:rPr>
              <a:t>Auxiliary Services</a:t>
            </a:r>
            <a:br>
              <a:rPr kumimoji="0" lang="en-US" sz="1400" b="0" i="1" u="none" strike="noStrike" kern="1200" cap="none" spc="0" normalizeH="0" baseline="0" noProof="0" dirty="0">
                <a:ln>
                  <a:noFill/>
                </a:ln>
                <a:solidFill>
                  <a:prstClr val="black"/>
                </a:solidFill>
                <a:effectLst/>
                <a:uLnTx/>
                <a:uFillTx/>
                <a:latin typeface="Corbel"/>
                <a:ea typeface="+mn-ea"/>
                <a:cs typeface="+mn-cs"/>
              </a:rPr>
            </a:br>
            <a:r>
              <a:rPr kumimoji="0" lang="en-US" sz="1400" b="0" i="1" u="none" strike="noStrike" kern="1200" cap="none" spc="0" normalizeH="0" baseline="0" noProof="0" dirty="0">
                <a:ln>
                  <a:noFill/>
                </a:ln>
                <a:solidFill>
                  <a:prstClr val="black"/>
                </a:solidFill>
                <a:effectLst/>
                <a:uLnTx/>
                <a:uFillTx/>
                <a:latin typeface="Corbel"/>
                <a:ea typeface="+mn-ea"/>
                <a:cs typeface="+mn-cs"/>
              </a:rPr>
              <a:t>Jatina Cooke, Student Center Manager</a:t>
            </a:r>
            <a:br>
              <a:rPr kumimoji="0" lang="en-US" sz="1400" b="0" i="1" u="none" strike="noStrike" kern="1200" cap="none" spc="0" normalizeH="0" baseline="0" noProof="0" dirty="0">
                <a:ln>
                  <a:noFill/>
                </a:ln>
                <a:solidFill>
                  <a:prstClr val="black"/>
                </a:solidFill>
                <a:effectLst/>
                <a:uLnTx/>
                <a:uFillTx/>
                <a:latin typeface="Corbel"/>
                <a:ea typeface="+mn-ea"/>
                <a:cs typeface="+mn-cs"/>
              </a:rPr>
            </a:br>
            <a:r>
              <a:rPr kumimoji="0" lang="en-US" sz="1400" b="0" i="1" u="none" strike="noStrike" kern="1200" cap="none" spc="0" normalizeH="0" baseline="0" noProof="0" dirty="0">
                <a:ln>
                  <a:noFill/>
                </a:ln>
                <a:solidFill>
                  <a:prstClr val="black"/>
                </a:solidFill>
                <a:effectLst/>
                <a:uLnTx/>
                <a:uFillTx/>
                <a:latin typeface="Corbel"/>
                <a:ea typeface="+mn-ea"/>
                <a:cs typeface="+mn-cs"/>
              </a:rPr>
              <a:t>jcooke@bowiestate.edu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Student Center, STE 1025</a:t>
            </a:r>
            <a:br>
              <a:rPr kumimoji="0" lang="en-US" sz="1400" b="0" i="0" u="none" strike="noStrike" kern="1200" cap="none" spc="0" normalizeH="0" baseline="0" noProof="0" dirty="0">
                <a:ln>
                  <a:noFill/>
                </a:ln>
                <a:solidFill>
                  <a:prstClr val="black"/>
                </a:solidFill>
                <a:effectLst/>
                <a:uLnTx/>
                <a:uFillTx/>
                <a:latin typeface="Corbel"/>
                <a:ea typeface="+mn-ea"/>
                <a:cs typeface="+mn-cs"/>
              </a:rPr>
            </a:br>
            <a:r>
              <a:rPr kumimoji="0" lang="en-US" sz="1200" b="0" i="1" u="none" strike="noStrike" kern="1200" cap="none" spc="0" normalizeH="0" baseline="0" noProof="0" dirty="0">
                <a:ln>
                  <a:noFill/>
                </a:ln>
                <a:solidFill>
                  <a:prstClr val="black"/>
                </a:solidFill>
                <a:effectLst/>
                <a:uLnTx/>
                <a:uFillTx/>
                <a:latin typeface="Corbel"/>
                <a:ea typeface="+mn-ea"/>
                <a:cs typeface="+mn-cs"/>
              </a:rPr>
              <a:t>(#20 on the 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orbel"/>
                <a:ea typeface="+mn-ea"/>
                <a:cs typeface="+mn-cs"/>
              </a:rPr>
              <a:t>(301) 860-3792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orbel"/>
                <a:ea typeface="+mn-ea"/>
                <a:cs typeface="+mn-cs"/>
              </a:rPr>
              <a:t>bulldogcard@bowiestate.edu</a:t>
            </a:r>
            <a:endParaRPr kumimoji="0" lang="en-US" sz="1400" b="0" i="1" u="none" strike="noStrike" kern="1200" cap="none" spc="0" normalizeH="0" baseline="0" noProof="0" dirty="0">
              <a:ln>
                <a:noFill/>
              </a:ln>
              <a:solidFill>
                <a:prstClr val="black"/>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orbel"/>
              <a:ea typeface="+mn-ea"/>
              <a:cs typeface="+mn-cs"/>
            </a:endParaRPr>
          </a:p>
        </p:txBody>
      </p:sp>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5000" contrast="3000"/>
                    </a14:imgEffect>
                  </a14:imgLayer>
                </a14:imgProps>
              </a:ext>
              <a:ext uri="{28A0092B-C50C-407E-A947-70E740481C1C}">
                <a14:useLocalDpi xmlns:a14="http://schemas.microsoft.com/office/drawing/2010/main" val="0"/>
              </a:ext>
            </a:extLst>
          </a:blip>
          <a:srcRect l="7427" t="17569" r="5607" b="8641"/>
          <a:stretch/>
        </p:blipFill>
        <p:spPr>
          <a:xfrm>
            <a:off x="381000" y="1844685"/>
            <a:ext cx="3146861" cy="200254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514599" y="3601230"/>
            <a:ext cx="1013261" cy="2087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7ED158E-8ED2-4F41-8B5A-0E284FB0BA67}" type="slidenum">
              <a:rPr lang="en-US" smtClean="0"/>
              <a:pPr/>
              <a:t>43</a:t>
            </a:fld>
            <a:endParaRPr lang="en-US"/>
          </a:p>
        </p:txBody>
      </p:sp>
    </p:spTree>
    <p:extLst>
      <p:ext uri="{BB962C8B-B14F-4D97-AF65-F5344CB8AC3E}">
        <p14:creationId xmlns:p14="http://schemas.microsoft.com/office/powerpoint/2010/main" val="2421361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252728"/>
          </a:xfrm>
        </p:spPr>
        <p:txBody>
          <a:bodyPr>
            <a:normAutofit/>
          </a:bodyPr>
          <a:lstStyle/>
          <a:p>
            <a:pPr algn="ctr"/>
            <a:r>
              <a:rPr lang="en-US" dirty="0">
                <a:latin typeface="Myriad Pro" panose="020B0503030403020204" pitchFamily="34" charset="0"/>
              </a:rPr>
              <a:t>Required Training</a:t>
            </a:r>
            <a:endParaRPr lang="en-US" sz="3300" b="0" dirty="0">
              <a:latin typeface="Myriad Pro" panose="020B0503030403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69860352"/>
              </p:ext>
            </p:extLst>
          </p:nvPr>
        </p:nvGraphicFramePr>
        <p:xfrm>
          <a:off x="571500" y="1630968"/>
          <a:ext cx="8001000" cy="4983191"/>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3687945057"/>
                    </a:ext>
                  </a:extLst>
                </a:gridCol>
                <a:gridCol w="3407466">
                  <a:extLst>
                    <a:ext uri="{9D8B030D-6E8A-4147-A177-3AD203B41FA5}">
                      <a16:colId xmlns:a16="http://schemas.microsoft.com/office/drawing/2014/main" val="3980387124"/>
                    </a:ext>
                  </a:extLst>
                </a:gridCol>
                <a:gridCol w="1565413">
                  <a:extLst>
                    <a:ext uri="{9D8B030D-6E8A-4147-A177-3AD203B41FA5}">
                      <a16:colId xmlns:a16="http://schemas.microsoft.com/office/drawing/2014/main" val="3617070992"/>
                    </a:ext>
                  </a:extLst>
                </a:gridCol>
                <a:gridCol w="1681370">
                  <a:extLst>
                    <a:ext uri="{9D8B030D-6E8A-4147-A177-3AD203B41FA5}">
                      <a16:colId xmlns:a16="http://schemas.microsoft.com/office/drawing/2014/main" val="1594450474"/>
                    </a:ext>
                  </a:extLst>
                </a:gridCol>
                <a:gridCol w="927651">
                  <a:extLst>
                    <a:ext uri="{9D8B030D-6E8A-4147-A177-3AD203B41FA5}">
                      <a16:colId xmlns:a16="http://schemas.microsoft.com/office/drawing/2014/main" val="2763642135"/>
                    </a:ext>
                  </a:extLst>
                </a:gridCol>
              </a:tblGrid>
              <a:tr h="0">
                <a:tc>
                  <a:txBody>
                    <a:bodyPr/>
                    <a:lstStyle/>
                    <a:p>
                      <a:pPr marL="0" marR="0" algn="l">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400" dirty="0">
                          <a:effectLst/>
                        </a:rPr>
                        <a:t>Topic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400">
                          <a:effectLst/>
                        </a:rPr>
                        <a:t>Audience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l">
                        <a:lnSpc>
                          <a:spcPct val="107000"/>
                        </a:lnSpc>
                        <a:spcBef>
                          <a:spcPts val="0"/>
                        </a:spcBef>
                        <a:spcAft>
                          <a:spcPts val="800"/>
                        </a:spcAft>
                      </a:pPr>
                      <a:r>
                        <a:rPr lang="en-US" sz="1400">
                          <a:effectLst/>
                        </a:rPr>
                        <a:t>Contact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400" dirty="0">
                          <a:effectLst/>
                        </a:rPr>
                        <a:t>Timeline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extLst>
                  <a:ext uri="{0D108BD9-81ED-4DB2-BD59-A6C34878D82A}">
                    <a16:rowId xmlns:a16="http://schemas.microsoft.com/office/drawing/2014/main" val="3333819231"/>
                  </a:ext>
                </a:extLst>
              </a:tr>
              <a:tr h="367255">
                <a:tc>
                  <a:txBody>
                    <a:bodyPr/>
                    <a:lstStyle/>
                    <a:p>
                      <a:pPr marL="0" marR="0" algn="l">
                        <a:lnSpc>
                          <a:spcPct val="107000"/>
                        </a:lnSpc>
                        <a:spcBef>
                          <a:spcPts val="0"/>
                        </a:spcBef>
                        <a:spcAft>
                          <a:spcPts val="80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b="1" dirty="0">
                          <a:effectLst/>
                        </a:rPr>
                        <a:t>Financial Disclosure Report (completed and submitted)</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a:effectLst/>
                        </a:rPr>
                        <a:t>Directors and above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l">
                        <a:lnSpc>
                          <a:spcPct val="107000"/>
                        </a:lnSpc>
                        <a:spcBef>
                          <a:spcPts val="0"/>
                        </a:spcBef>
                        <a:spcAft>
                          <a:spcPts val="80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dirty="0">
                          <a:effectLst/>
                        </a:rPr>
                        <a:t>By April of each year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extLst>
                  <a:ext uri="{0D108BD9-81ED-4DB2-BD59-A6C34878D82A}">
                    <a16:rowId xmlns:a16="http://schemas.microsoft.com/office/drawing/2014/main" val="2474680100"/>
                  </a:ext>
                </a:extLst>
              </a:tr>
              <a:tr h="367255">
                <a:tc>
                  <a:txBody>
                    <a:bodyPr/>
                    <a:lstStyle/>
                    <a:p>
                      <a:pPr marL="0" marR="0" algn="l">
                        <a:lnSpc>
                          <a:spcPct val="107000"/>
                        </a:lnSpc>
                        <a:spcBef>
                          <a:spcPts val="0"/>
                        </a:spcBef>
                        <a:spcAft>
                          <a:spcPts val="80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b="1" dirty="0">
                          <a:effectLst/>
                        </a:rPr>
                        <a:t>Maryland Public Ethics Law</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dirty="0">
                          <a:effectLst/>
                        </a:rPr>
                        <a:t>Public Steward</a:t>
                      </a:r>
                      <a:br>
                        <a:rPr lang="en-US" sz="1000" dirty="0">
                          <a:effectLst/>
                        </a:rPr>
                      </a:br>
                      <a:r>
                        <a:rPr lang="en-US" sz="1000" dirty="0">
                          <a:effectLst/>
                        </a:rPr>
                        <a:t>(VP, AVP, Directors…)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900" b="1" dirty="0">
                          <a:effectLst/>
                        </a:rPr>
                        <a:t>BSU-HR/State Ethics Commission </a:t>
                      </a:r>
                      <a:r>
                        <a:rPr lang="en-US" sz="900" dirty="0">
                          <a:effectLst/>
                        </a:rPr>
                        <a:t/>
                      </a:r>
                      <a:br>
                        <a:rPr lang="en-US" sz="900" dirty="0">
                          <a:effectLst/>
                        </a:rPr>
                      </a:br>
                      <a:r>
                        <a:rPr lang="en-US" sz="900" dirty="0">
                          <a:effectLst/>
                        </a:rPr>
                        <a:t>Mary Ogan, </a:t>
                      </a:r>
                      <a:r>
                        <a:rPr lang="en-US" sz="900" u="sng" dirty="0">
                          <a:effectLst/>
                          <a:hlinkClick r:id="rId3"/>
                        </a:rPr>
                        <a:t>mogan@bowiestate.edu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a:effectLst/>
                        </a:rPr>
                        <a:t>6 months of hire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extLst>
                  <a:ext uri="{0D108BD9-81ED-4DB2-BD59-A6C34878D82A}">
                    <a16:rowId xmlns:a16="http://schemas.microsoft.com/office/drawing/2014/main" val="2835307872"/>
                  </a:ext>
                </a:extLst>
              </a:tr>
              <a:tr h="519269">
                <a:tc>
                  <a:txBody>
                    <a:bodyPr/>
                    <a:lstStyle/>
                    <a:p>
                      <a:pPr marL="0" marR="0" algn="l">
                        <a:lnSpc>
                          <a:spcPct val="107000"/>
                        </a:lnSpc>
                        <a:spcBef>
                          <a:spcPts val="0"/>
                        </a:spcBef>
                        <a:spcAft>
                          <a:spcPts val="80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b="1" dirty="0">
                          <a:effectLst/>
                        </a:rPr>
                        <a:t>How to Conduct a Successful Performance Management Process, (PMP) Review</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dirty="0">
                          <a:effectLst/>
                        </a:rPr>
                        <a:t>Managers and Supervisors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900" dirty="0">
                          <a:effectLst/>
                        </a:rPr>
                        <a:t>Office of Human Resources</a:t>
                      </a:r>
                      <a:br>
                        <a:rPr lang="en-US" sz="900" dirty="0">
                          <a:effectLst/>
                        </a:rPr>
                      </a:br>
                      <a:r>
                        <a:rPr lang="en-US" sz="900" dirty="0">
                          <a:effectLst/>
                        </a:rPr>
                        <a:t>Mary Ogan, </a:t>
                      </a:r>
                      <a:r>
                        <a:rPr lang="en-US" sz="900" u="sng" dirty="0">
                          <a:effectLst/>
                          <a:hlinkClick r:id="rId3"/>
                        </a:rPr>
                        <a:t>mogan@bowiestate.edu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dirty="0">
                          <a:effectLst/>
                        </a:rPr>
                        <a:t>Start of PMP cycle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extLst>
                  <a:ext uri="{0D108BD9-81ED-4DB2-BD59-A6C34878D82A}">
                    <a16:rowId xmlns:a16="http://schemas.microsoft.com/office/drawing/2014/main" val="2958376976"/>
                  </a:ext>
                </a:extLst>
              </a:tr>
              <a:tr h="367255">
                <a:tc>
                  <a:txBody>
                    <a:bodyPr/>
                    <a:lstStyle/>
                    <a:p>
                      <a:pPr marL="0" marR="0" algn="l">
                        <a:lnSpc>
                          <a:spcPct val="107000"/>
                        </a:lnSpc>
                        <a:spcBef>
                          <a:spcPts val="0"/>
                        </a:spcBef>
                        <a:spcAft>
                          <a:spcPts val="80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b="1" dirty="0">
                          <a:effectLst/>
                        </a:rPr>
                        <a:t>Information Security Awareness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a:effectLst/>
                        </a:rPr>
                        <a:t>All employees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l">
                        <a:lnSpc>
                          <a:spcPct val="107000"/>
                        </a:lnSpc>
                        <a:spcBef>
                          <a:spcPts val="0"/>
                        </a:spcBef>
                        <a:spcAft>
                          <a:spcPts val="800"/>
                        </a:spcAft>
                      </a:pPr>
                      <a:r>
                        <a:rPr lang="en-US" sz="900">
                          <a:effectLst/>
                        </a:rPr>
                        <a:t>Division of Information Technology, (DoIT)</a:t>
                      </a:r>
                      <a:br>
                        <a:rPr lang="en-US" sz="900">
                          <a:effectLst/>
                        </a:rPr>
                      </a:br>
                      <a:r>
                        <a:rPr lang="en-US" sz="900" u="sng">
                          <a:effectLst/>
                          <a:hlinkClick r:id="rId3"/>
                        </a:rPr>
                        <a:t>helpdesk@bowiestate.edu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a:effectLst/>
                        </a:rPr>
                        <a:t>6 months of hire and  as requested by DoIT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extLst>
                  <a:ext uri="{0D108BD9-81ED-4DB2-BD59-A6C34878D82A}">
                    <a16:rowId xmlns:a16="http://schemas.microsoft.com/office/drawing/2014/main" val="2581788683"/>
                  </a:ext>
                </a:extLst>
              </a:tr>
              <a:tr h="519269">
                <a:tc>
                  <a:txBody>
                    <a:bodyPr/>
                    <a:lstStyle/>
                    <a:p>
                      <a:pPr marL="0" marR="0" algn="l">
                        <a:lnSpc>
                          <a:spcPct val="107000"/>
                        </a:lnSpc>
                        <a:spcBef>
                          <a:spcPts val="0"/>
                        </a:spcBef>
                        <a:spcAft>
                          <a:spcPts val="80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b="1" dirty="0">
                          <a:effectLst/>
                        </a:rPr>
                        <a:t>New Employee Orientation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dirty="0">
                          <a:effectLst/>
                        </a:rPr>
                        <a:t>All employees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l">
                        <a:lnSpc>
                          <a:spcPct val="107000"/>
                        </a:lnSpc>
                        <a:spcBef>
                          <a:spcPts val="0"/>
                        </a:spcBef>
                        <a:spcAft>
                          <a:spcPts val="800"/>
                        </a:spcAft>
                      </a:pPr>
                      <a:r>
                        <a:rPr lang="en-US" sz="900" dirty="0">
                          <a:effectLst/>
                        </a:rPr>
                        <a:t>Office of Human Resources</a:t>
                      </a:r>
                      <a:br>
                        <a:rPr lang="en-US" sz="900" dirty="0">
                          <a:effectLst/>
                        </a:rPr>
                      </a:br>
                      <a:r>
                        <a:rPr lang="en-US" sz="900" dirty="0">
                          <a:effectLst/>
                        </a:rPr>
                        <a:t>Anjanette Evans. </a:t>
                      </a:r>
                      <a:r>
                        <a:rPr lang="en-US" sz="900" u="sng" dirty="0">
                          <a:effectLst/>
                          <a:hlinkClick r:id="rId3"/>
                        </a:rPr>
                        <a:t>aevans@bowiestate.edu</a:t>
                      </a:r>
                      <a:r>
                        <a:rPr lang="en-US" sz="900" dirty="0">
                          <a:effectLst/>
                        </a:rPr>
                        <a:t/>
                      </a:r>
                      <a:br>
                        <a:rPr lang="en-US" sz="900" dirty="0">
                          <a:effectLst/>
                        </a:rPr>
                      </a:br>
                      <a:r>
                        <a:rPr lang="en-US" sz="900" dirty="0">
                          <a:effectLst/>
                        </a:rPr>
                        <a:t>Mary Ogan, </a:t>
                      </a:r>
                      <a:r>
                        <a:rPr lang="en-US" sz="900" u="sng" dirty="0">
                          <a:effectLst/>
                          <a:hlinkClick r:id="rId3"/>
                        </a:rPr>
                        <a:t>mogan@bowiestate.edu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dirty="0">
                          <a:effectLst/>
                        </a:rPr>
                        <a:t>1</a:t>
                      </a:r>
                      <a:r>
                        <a:rPr lang="en-US" sz="1000" baseline="30000" dirty="0">
                          <a:effectLst/>
                        </a:rPr>
                        <a:t>st</a:t>
                      </a:r>
                      <a:r>
                        <a:rPr lang="en-US" sz="1000" dirty="0">
                          <a:effectLst/>
                        </a:rPr>
                        <a:t> day of hire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extLst>
                  <a:ext uri="{0D108BD9-81ED-4DB2-BD59-A6C34878D82A}">
                    <a16:rowId xmlns:a16="http://schemas.microsoft.com/office/drawing/2014/main" val="3227826393"/>
                  </a:ext>
                </a:extLst>
              </a:tr>
              <a:tr h="608057">
                <a:tc>
                  <a:txBody>
                    <a:bodyPr/>
                    <a:lstStyle/>
                    <a:p>
                      <a:pPr marL="0" marR="0" algn="l">
                        <a:lnSpc>
                          <a:spcPct val="107000"/>
                        </a:lnSpc>
                        <a:spcBef>
                          <a:spcPts val="0"/>
                        </a:spcBef>
                        <a:spcAft>
                          <a:spcPts val="80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b="1" dirty="0">
                          <a:effectLst/>
                        </a:rPr>
                        <a:t>Requisitions and Purchase Order Training</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dirty="0">
                          <a:effectLst/>
                        </a:rPr>
                        <a:t>Administrative Assistants, Clerical Staff, Staff Assistant and others as appropriate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l">
                        <a:lnSpc>
                          <a:spcPct val="107000"/>
                        </a:lnSpc>
                        <a:spcBef>
                          <a:spcPts val="0"/>
                        </a:spcBef>
                        <a:spcAft>
                          <a:spcPts val="800"/>
                        </a:spcAft>
                      </a:pPr>
                      <a:r>
                        <a:rPr lang="en-US" sz="900" dirty="0">
                          <a:effectLst/>
                        </a:rPr>
                        <a:t>Office of Procurement</a:t>
                      </a:r>
                      <a:br>
                        <a:rPr lang="en-US" sz="900" dirty="0">
                          <a:effectLst/>
                        </a:rPr>
                      </a:br>
                      <a:r>
                        <a:rPr lang="en-US" sz="900" dirty="0" err="1">
                          <a:effectLst/>
                        </a:rPr>
                        <a:t>Joi</a:t>
                      </a:r>
                      <a:r>
                        <a:rPr lang="en-US" sz="900" dirty="0">
                          <a:effectLst/>
                        </a:rPr>
                        <a:t> </a:t>
                      </a:r>
                      <a:r>
                        <a:rPr lang="en-US" sz="900" dirty="0" err="1">
                          <a:effectLst/>
                        </a:rPr>
                        <a:t>Schumott</a:t>
                      </a:r>
                      <a:r>
                        <a:rPr lang="en-US" sz="900" dirty="0">
                          <a:effectLst/>
                        </a:rPr>
                        <a:t>, </a:t>
                      </a:r>
                      <a:r>
                        <a:rPr lang="en-US" sz="900" u="sng" dirty="0">
                          <a:effectLst/>
                          <a:hlinkClick r:id="rId3"/>
                        </a:rPr>
                        <a:t>jschumott@bowiestate.edu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dirty="0">
                          <a:effectLst/>
                        </a:rPr>
                        <a:t>6 months of hire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extLst>
                  <a:ext uri="{0D108BD9-81ED-4DB2-BD59-A6C34878D82A}">
                    <a16:rowId xmlns:a16="http://schemas.microsoft.com/office/drawing/2014/main" val="2599255667"/>
                  </a:ext>
                </a:extLst>
              </a:tr>
              <a:tr h="367255">
                <a:tc>
                  <a:txBody>
                    <a:bodyPr/>
                    <a:lstStyle/>
                    <a:p>
                      <a:pPr marL="0" marR="0" algn="l">
                        <a:lnSpc>
                          <a:spcPct val="107000"/>
                        </a:lnSpc>
                        <a:spcBef>
                          <a:spcPts val="0"/>
                        </a:spcBef>
                        <a:spcAft>
                          <a:spcPts val="80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b="1" dirty="0">
                          <a:effectLst/>
                        </a:rPr>
                        <a:t>Sexual Harassment in the Workplace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dirty="0">
                          <a:effectLst/>
                        </a:rPr>
                        <a:t>All employees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l">
                        <a:lnSpc>
                          <a:spcPct val="107000"/>
                        </a:lnSpc>
                        <a:spcBef>
                          <a:spcPts val="0"/>
                        </a:spcBef>
                        <a:spcAft>
                          <a:spcPts val="800"/>
                        </a:spcAft>
                      </a:pPr>
                      <a:r>
                        <a:rPr lang="en-US" sz="900" dirty="0">
                          <a:effectLst/>
                        </a:rPr>
                        <a:t>Office of Equity Compliance</a:t>
                      </a:r>
                      <a:br>
                        <a:rPr lang="en-US" sz="900" dirty="0">
                          <a:effectLst/>
                        </a:rPr>
                      </a:br>
                      <a:r>
                        <a:rPr lang="en-US" sz="900" dirty="0" err="1">
                          <a:effectLst/>
                        </a:rPr>
                        <a:t>Adonna</a:t>
                      </a:r>
                      <a:r>
                        <a:rPr lang="en-US" sz="900" dirty="0">
                          <a:effectLst/>
                        </a:rPr>
                        <a:t> Green </a:t>
                      </a:r>
                      <a:r>
                        <a:rPr lang="en-US" sz="900" u="sng" dirty="0">
                          <a:effectLst/>
                          <a:hlinkClick r:id="rId3"/>
                        </a:rPr>
                        <a:t>agreen@bowiestate.edu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a:effectLst/>
                        </a:rPr>
                        <a:t>6 months of hire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extLst>
                  <a:ext uri="{0D108BD9-81ED-4DB2-BD59-A6C34878D82A}">
                    <a16:rowId xmlns:a16="http://schemas.microsoft.com/office/drawing/2014/main" val="3337168674"/>
                  </a:ext>
                </a:extLst>
              </a:tr>
              <a:tr h="367255">
                <a:tc>
                  <a:txBody>
                    <a:bodyPr/>
                    <a:lstStyle/>
                    <a:p>
                      <a:pPr marL="0" marR="0" algn="l">
                        <a:lnSpc>
                          <a:spcPct val="107000"/>
                        </a:lnSpc>
                        <a:spcBef>
                          <a:spcPts val="0"/>
                        </a:spcBef>
                        <a:spcAft>
                          <a:spcPts val="80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b="1" dirty="0">
                          <a:effectLst/>
                        </a:rPr>
                        <a:t>Supervisory Development</a:t>
                      </a:r>
                      <a:r>
                        <a:rPr lang="en-US" sz="1000" b="1" baseline="0" dirty="0">
                          <a:effectLst/>
                        </a:rPr>
                        <a:t> Seminar</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a:effectLst/>
                        </a:rPr>
                        <a:t>Managers and Supervisors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900" dirty="0">
                          <a:effectLst/>
                        </a:rPr>
                        <a:t>Office of Human Resources</a:t>
                      </a:r>
                      <a:br>
                        <a:rPr lang="en-US" sz="900" dirty="0">
                          <a:effectLst/>
                        </a:rPr>
                      </a:br>
                      <a:r>
                        <a:rPr lang="en-US" sz="900" dirty="0">
                          <a:effectLst/>
                        </a:rPr>
                        <a:t>Mary Ogan, </a:t>
                      </a:r>
                      <a:r>
                        <a:rPr lang="en-US" sz="900" u="sng" dirty="0">
                          <a:effectLst/>
                          <a:hlinkClick r:id="rId3"/>
                        </a:rPr>
                        <a:t>mogan@bowiestate.edu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tc>
                  <a:txBody>
                    <a:bodyPr/>
                    <a:lstStyle/>
                    <a:p>
                      <a:pPr marL="0" marR="0" algn="l">
                        <a:lnSpc>
                          <a:spcPct val="107000"/>
                        </a:lnSpc>
                        <a:spcBef>
                          <a:spcPts val="0"/>
                        </a:spcBef>
                        <a:spcAft>
                          <a:spcPts val="800"/>
                        </a:spcAft>
                      </a:pPr>
                      <a:r>
                        <a:rPr lang="en-US" sz="1000" dirty="0">
                          <a:effectLst/>
                        </a:rPr>
                        <a:t>6 months of hire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203" marR="71203" marT="35602" marB="35602" anchor="b"/>
                </a:tc>
                <a:extLst>
                  <a:ext uri="{0D108BD9-81ED-4DB2-BD59-A6C34878D82A}">
                    <a16:rowId xmlns:a16="http://schemas.microsoft.com/office/drawing/2014/main" val="510160681"/>
                  </a:ext>
                </a:extLst>
              </a:tr>
            </a:tbl>
          </a:graphicData>
        </a:graphic>
      </p:graphicFrame>
      <p:sp>
        <p:nvSpPr>
          <p:cNvPr id="4" name="Slide Number Placeholder 3"/>
          <p:cNvSpPr>
            <a:spLocks noGrp="1"/>
          </p:cNvSpPr>
          <p:nvPr>
            <p:ph type="sldNum" sz="quarter" idx="12"/>
          </p:nvPr>
        </p:nvSpPr>
        <p:spPr/>
        <p:txBody>
          <a:bodyPr/>
          <a:lstStyle/>
          <a:p>
            <a:fld id="{07ED158E-8ED2-4F41-8B5A-0E284FB0BA67}" type="slidenum">
              <a:rPr lang="en-US" smtClean="0"/>
              <a:pPr/>
              <a:t>44</a:t>
            </a:fld>
            <a:endParaRPr lang="en-US"/>
          </a:p>
        </p:txBody>
      </p:sp>
    </p:spTree>
    <p:extLst>
      <p:ext uri="{BB962C8B-B14F-4D97-AF65-F5344CB8AC3E}">
        <p14:creationId xmlns:p14="http://schemas.microsoft.com/office/powerpoint/2010/main" val="2827822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B97A4-ECBD-422E-8A06-0ED9A5CA8608}"/>
              </a:ext>
            </a:extLst>
          </p:cNvPr>
          <p:cNvSpPr>
            <a:spLocks noGrp="1"/>
          </p:cNvSpPr>
          <p:nvPr>
            <p:ph type="body" sz="quarter" idx="30"/>
          </p:nvPr>
        </p:nvSpPr>
        <p:spPr>
          <a:xfrm>
            <a:off x="1846322" y="4254008"/>
            <a:ext cx="1494282" cy="1097280"/>
          </a:xfrm>
          <a:noFill/>
          <a:ln w="6350">
            <a:solidFill>
              <a:schemeClr val="tx1"/>
            </a:solidFill>
          </a:ln>
        </p:spPr>
        <p:txBody>
          <a:bodyPr>
            <a:noAutofit/>
          </a:bodyPr>
          <a:lstStyle/>
          <a:p>
            <a:pPr>
              <a:lnSpc>
                <a:spcPct val="107000"/>
              </a:lnSpc>
              <a:spcAft>
                <a:spcPts val="800"/>
              </a:spcAft>
            </a:pPr>
            <a:r>
              <a:rPr lang="en-US" sz="1600" b="1" dirty="0">
                <a:solidFill>
                  <a:schemeClr val="tx1"/>
                </a:solidFill>
              </a:rPr>
              <a:t>Requisitions and Purchase Order Training</a:t>
            </a:r>
            <a:endParaRPr lang="en-US" sz="16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11A19159-07EF-35A9-BE8C-CBB2452D0B19}"/>
              </a:ext>
            </a:extLst>
          </p:cNvPr>
          <p:cNvSpPr>
            <a:spLocks noGrp="1"/>
          </p:cNvSpPr>
          <p:nvPr>
            <p:ph type="title"/>
          </p:nvPr>
        </p:nvSpPr>
        <p:spPr/>
        <p:txBody>
          <a:bodyPr/>
          <a:lstStyle/>
          <a:p>
            <a:r>
              <a:rPr lang="en-US" dirty="0">
                <a:solidFill>
                  <a:srgbClr val="FFC000"/>
                </a:solidFill>
              </a:rPr>
              <a:t>Required Training</a:t>
            </a:r>
          </a:p>
        </p:txBody>
      </p:sp>
      <p:sp>
        <p:nvSpPr>
          <p:cNvPr id="6" name="Picture Placeholder 5">
            <a:extLst>
              <a:ext uri="{FF2B5EF4-FFF2-40B4-BE49-F238E27FC236}">
                <a16:creationId xmlns:a16="http://schemas.microsoft.com/office/drawing/2014/main" id="{D3ECDA07-173B-7099-E317-08A2C0334FB0}"/>
              </a:ext>
            </a:extLst>
          </p:cNvPr>
          <p:cNvSpPr>
            <a:spLocks noGrp="1"/>
          </p:cNvSpPr>
          <p:nvPr>
            <p:ph type="pic" sz="quarter" idx="36"/>
          </p:nvPr>
        </p:nvSpPr>
        <p:spPr>
          <a:xfrm>
            <a:off x="608405" y="4249436"/>
            <a:ext cx="1237917" cy="1106424"/>
          </a:xfrm>
          <a:noFill/>
          <a:ln w="9525">
            <a:solidFill>
              <a:schemeClr val="tx1"/>
            </a:solidFill>
          </a:ln>
        </p:spPr>
        <p:txBody>
          <a:bodyPr>
            <a:normAutofit fontScale="92500"/>
          </a:bodyPr>
          <a:lstStyle/>
          <a:p>
            <a:pPr marL="118872" indent="0" algn="ctr">
              <a:buNone/>
            </a:pPr>
            <a:endParaRPr lang="en-US" dirty="0"/>
          </a:p>
          <a:p>
            <a:pPr marL="118872" indent="0" algn="ctr">
              <a:buNone/>
            </a:pPr>
            <a:endParaRPr lang="en-US" dirty="0"/>
          </a:p>
          <a:p>
            <a:pPr marL="118872" indent="0" algn="ctr">
              <a:buNone/>
            </a:pPr>
            <a:r>
              <a:rPr lang="en-US" sz="1600" b="1" dirty="0"/>
              <a:t>In-person </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300" i="1" dirty="0">
                <a:latin typeface="Calibri" panose="020F0502020204030204" pitchFamily="34" charset="0"/>
                <a:ea typeface="Calibri" panose="020F0502020204030204" pitchFamily="34" charset="0"/>
                <a:cs typeface="Times New Roman" panose="02020603050405020304" pitchFamily="18" charset="0"/>
              </a:rPr>
              <a:t>(30-minutes by appointment)</a:t>
            </a:r>
          </a:p>
          <a:p>
            <a:pPr marL="118872" indent="0" algn="ctr">
              <a:buNone/>
            </a:pPr>
            <a:endParaRPr lang="en-US" b="1" dirty="0"/>
          </a:p>
        </p:txBody>
      </p:sp>
      <p:sp>
        <p:nvSpPr>
          <p:cNvPr id="9" name="Text Placeholder 8">
            <a:extLst>
              <a:ext uri="{FF2B5EF4-FFF2-40B4-BE49-F238E27FC236}">
                <a16:creationId xmlns:a16="http://schemas.microsoft.com/office/drawing/2014/main" id="{EC72A0E3-DDB9-5885-4CDC-914B5206151E}"/>
              </a:ext>
            </a:extLst>
          </p:cNvPr>
          <p:cNvSpPr>
            <a:spLocks noGrp="1"/>
          </p:cNvSpPr>
          <p:nvPr>
            <p:ph type="body" sz="quarter" idx="28"/>
          </p:nvPr>
        </p:nvSpPr>
        <p:spPr>
          <a:xfrm>
            <a:off x="3349178" y="4254008"/>
            <a:ext cx="1752600" cy="1097280"/>
          </a:xfrm>
          <a:solidFill>
            <a:srgbClr val="FFC800"/>
          </a:solidFill>
          <a:ln>
            <a:solidFill>
              <a:schemeClr val="tx1"/>
            </a:solidFill>
          </a:ln>
        </p:spPr>
        <p:txBody>
          <a:bodyPr/>
          <a:lstStyle/>
          <a:p>
            <a:pPr>
              <a:lnSpc>
                <a:spcPct val="107000"/>
              </a:lnSpc>
              <a:spcAft>
                <a:spcPts val="800"/>
              </a:spcAft>
            </a:pPr>
            <a:r>
              <a:rPr lang="en-US" sz="1200" dirty="0"/>
              <a:t>Administrative Assistants, Clerical Staff, Staff Assistant and others as appropriate</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72A227C2-32EC-7304-2778-D365FB9644A1}"/>
              </a:ext>
            </a:extLst>
          </p:cNvPr>
          <p:cNvSpPr>
            <a:spLocks noGrp="1"/>
          </p:cNvSpPr>
          <p:nvPr>
            <p:ph sz="half" idx="2"/>
          </p:nvPr>
        </p:nvSpPr>
        <p:spPr>
          <a:xfrm>
            <a:off x="5101778" y="4254008"/>
            <a:ext cx="2362200" cy="1097280"/>
          </a:xfrm>
          <a:solidFill>
            <a:srgbClr val="FFC800"/>
          </a:solidFill>
          <a:ln>
            <a:solidFill>
              <a:schemeClr val="tx1"/>
            </a:solidFill>
          </a:ln>
        </p:spPr>
        <p:txBody>
          <a:bodyPr>
            <a:normAutofit fontScale="92500" lnSpcReduction="10000"/>
          </a:bodyPr>
          <a:lstStyle/>
          <a:p>
            <a:r>
              <a:rPr lang="en-US" sz="1200" dirty="0"/>
              <a:t>Joi Schumott</a:t>
            </a:r>
            <a:br>
              <a:rPr lang="en-US" sz="1200" dirty="0"/>
            </a:br>
            <a:r>
              <a:rPr lang="en-US" sz="1200" dirty="0"/>
              <a:t>Corporate Purchasing Card Coordinator</a:t>
            </a:r>
          </a:p>
          <a:p>
            <a:r>
              <a:rPr lang="en-US" sz="1200" dirty="0"/>
              <a:t>Office of Procurement</a:t>
            </a:r>
          </a:p>
          <a:p>
            <a:r>
              <a:rPr lang="en-US" sz="1200" dirty="0"/>
              <a:t>301-860-4184</a:t>
            </a:r>
            <a:br>
              <a:rPr lang="en-US" sz="1200" dirty="0"/>
            </a:br>
            <a:r>
              <a:rPr lang="en-US" sz="1200" dirty="0" err="1">
                <a:hlinkClick r:id="rId2"/>
              </a:rPr>
              <a:t>Jschumott@bowiestate.Edu</a:t>
            </a:r>
            <a:endParaRPr lang="en-US" sz="1200" dirty="0"/>
          </a:p>
        </p:txBody>
      </p:sp>
      <p:sp>
        <p:nvSpPr>
          <p:cNvPr id="16" name="Slide Number Placeholder 15">
            <a:extLst>
              <a:ext uri="{FF2B5EF4-FFF2-40B4-BE49-F238E27FC236}">
                <a16:creationId xmlns:a16="http://schemas.microsoft.com/office/drawing/2014/main" id="{1AA3BE07-6DB4-52A3-7AE5-31CABE71D8AB}"/>
              </a:ext>
            </a:extLst>
          </p:cNvPr>
          <p:cNvSpPr>
            <a:spLocks noGrp="1"/>
          </p:cNvSpPr>
          <p:nvPr>
            <p:ph type="sldNum" sz="quarter" idx="11"/>
          </p:nvPr>
        </p:nvSpPr>
        <p:spPr/>
        <p:txBody>
          <a:bodyPr/>
          <a:lstStyle/>
          <a:p>
            <a:fld id="{19B51A1E-902D-48AF-9020-955120F399B6}" type="slidenum">
              <a:rPr lang="en-ZA" smtClean="0"/>
              <a:pPr/>
              <a:t>45</a:t>
            </a:fld>
            <a:endParaRPr lang="en-ZA" dirty="0"/>
          </a:p>
        </p:txBody>
      </p:sp>
      <p:sp>
        <p:nvSpPr>
          <p:cNvPr id="19" name="Content Placeholder 11">
            <a:extLst>
              <a:ext uri="{FF2B5EF4-FFF2-40B4-BE49-F238E27FC236}">
                <a16:creationId xmlns:a16="http://schemas.microsoft.com/office/drawing/2014/main" id="{72A227C2-32EC-7304-2778-D365FB9644A1}"/>
              </a:ext>
            </a:extLst>
          </p:cNvPr>
          <p:cNvSpPr txBox="1">
            <a:spLocks/>
          </p:cNvSpPr>
          <p:nvPr/>
        </p:nvSpPr>
        <p:spPr>
          <a:xfrm>
            <a:off x="7463978" y="4254008"/>
            <a:ext cx="1066800" cy="1097280"/>
          </a:xfrm>
          <a:prstGeom prst="rect">
            <a:avLst/>
          </a:prstGeom>
          <a:solidFill>
            <a:srgbClr val="FFC800"/>
          </a:solidFill>
          <a:ln>
            <a:solidFill>
              <a:schemeClr val="tx1"/>
            </a:solidFill>
          </a:ln>
        </p:spPr>
        <p:txBody>
          <a:bodyPr vert="horz" lIns="54864" tIns="91440" rtlCol="0" anchor="ctr" anchorCtr="0">
            <a:normAutofit/>
          </a:bodyPr>
          <a:lstStyle>
            <a:lvl1pPr marL="0" indent="0" algn="ctr" rtl="0" eaLnBrk="1" latinLnBrk="0" hangingPunct="1">
              <a:spcBef>
                <a:spcPts val="0"/>
              </a:spcBef>
              <a:buClr>
                <a:schemeClr val="accent1"/>
              </a:buClr>
              <a:buSzPct val="80000"/>
              <a:buFont typeface="Arial" panose="020B0604020202020204" pitchFamily="34" charset="0"/>
              <a:buNone/>
              <a:defRPr kumimoji="0" sz="1350" kern="1200">
                <a:solidFill>
                  <a:schemeClr val="tx1">
                    <a:lumMod val="85000"/>
                    <a:lumOff val="15000"/>
                  </a:schemeClr>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l">
              <a:lnSpc>
                <a:spcPct val="107000"/>
              </a:lnSpc>
              <a:spcAft>
                <a:spcPts val="800"/>
              </a:spcAft>
            </a:pPr>
            <a:r>
              <a:rPr lang="en-US" sz="900" dirty="0"/>
              <a:t>6 months of hire  </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Placeholder 8">
            <a:extLst>
              <a:ext uri="{FF2B5EF4-FFF2-40B4-BE49-F238E27FC236}">
                <a16:creationId xmlns:a16="http://schemas.microsoft.com/office/drawing/2014/main" id="{EC72A0E3-DDB9-5885-4CDC-914B5206151E}"/>
              </a:ext>
            </a:extLst>
          </p:cNvPr>
          <p:cNvSpPr>
            <a:spLocks noGrp="1"/>
          </p:cNvSpPr>
          <p:nvPr>
            <p:ph type="body" sz="quarter" idx="28"/>
          </p:nvPr>
        </p:nvSpPr>
        <p:spPr>
          <a:xfrm>
            <a:off x="3352800" y="2607882"/>
            <a:ext cx="1752600" cy="1097280"/>
          </a:xfrm>
          <a:solidFill>
            <a:srgbClr val="FFC800"/>
          </a:solidFill>
          <a:ln>
            <a:solidFill>
              <a:schemeClr val="tx1"/>
            </a:solidFill>
          </a:ln>
        </p:spPr>
        <p:txBody>
          <a:bodyPr/>
          <a:lstStyle/>
          <a:p>
            <a:pPr>
              <a:lnSpc>
                <a:spcPct val="107000"/>
              </a:lnSpc>
              <a:spcAft>
                <a:spcPts val="800"/>
              </a:spcAft>
            </a:pPr>
            <a:r>
              <a:rPr lang="en-US" sz="1400" dirty="0"/>
              <a:t>All employees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5" name="Content Placeholder 11">
            <a:extLst>
              <a:ext uri="{FF2B5EF4-FFF2-40B4-BE49-F238E27FC236}">
                <a16:creationId xmlns:a16="http://schemas.microsoft.com/office/drawing/2014/main" id="{72A227C2-32EC-7304-2778-D365FB9644A1}"/>
              </a:ext>
            </a:extLst>
          </p:cNvPr>
          <p:cNvSpPr>
            <a:spLocks noGrp="1"/>
          </p:cNvSpPr>
          <p:nvPr>
            <p:ph sz="half" idx="2"/>
          </p:nvPr>
        </p:nvSpPr>
        <p:spPr>
          <a:xfrm>
            <a:off x="5105400" y="2607882"/>
            <a:ext cx="2362200" cy="1097280"/>
          </a:xfrm>
          <a:solidFill>
            <a:srgbClr val="FFC800"/>
          </a:solidFill>
          <a:ln>
            <a:solidFill>
              <a:schemeClr val="tx1"/>
            </a:solidFill>
          </a:ln>
        </p:spPr>
        <p:txBody>
          <a:bodyPr>
            <a:noAutofit/>
          </a:bodyPr>
          <a:lstStyle/>
          <a:p>
            <a:pPr>
              <a:lnSpc>
                <a:spcPct val="107000"/>
              </a:lnSpc>
              <a:spcAft>
                <a:spcPts val="800"/>
              </a:spcAft>
            </a:pPr>
            <a:r>
              <a:rPr lang="en-US" sz="1200" dirty="0"/>
              <a:t>Division of Information </a:t>
            </a:r>
            <a:br>
              <a:rPr lang="en-US" sz="1200" dirty="0"/>
            </a:br>
            <a:r>
              <a:rPr lang="en-US" sz="1200" dirty="0"/>
              <a:t>Technology, (</a:t>
            </a:r>
            <a:r>
              <a:rPr lang="en-US" sz="1200" dirty="0" err="1"/>
              <a:t>DoIT</a:t>
            </a:r>
            <a:r>
              <a:rPr lang="en-US" sz="1200" dirty="0"/>
              <a:t>)</a:t>
            </a:r>
            <a:br>
              <a:rPr lang="en-US" sz="1200" dirty="0"/>
            </a:br>
            <a:r>
              <a:rPr lang="en-US" sz="1200" u="sng" dirty="0">
                <a:hlinkClick r:id="rId3"/>
              </a:rPr>
              <a:t>helpdesk@bowiestate.edu</a:t>
            </a:r>
            <a:r>
              <a:rPr lang="en-US" sz="1200" u="sng" dirty="0"/>
              <a:t/>
            </a:r>
            <a:br>
              <a:rPr lang="en-US" sz="1200" u="sng" dirty="0"/>
            </a:br>
            <a:r>
              <a:rPr lang="en-US" sz="1200" dirty="0">
                <a:hlinkClick r:id="rId4"/>
              </a:rPr>
              <a:t>https://helpdesk.bowiestate.edu</a:t>
            </a:r>
            <a:r>
              <a:rPr lang="en-US" sz="1200" u="sng" dirty="0"/>
              <a:t/>
            </a:r>
            <a:br>
              <a:rPr lang="en-US" sz="1200" u="sng" dirty="0"/>
            </a:br>
            <a:r>
              <a:rPr lang="en-US" sz="1200" dirty="0"/>
              <a:t>Call 301-860-HELP/(301-860-4357)</a:t>
            </a:r>
          </a:p>
        </p:txBody>
      </p:sp>
      <p:sp>
        <p:nvSpPr>
          <p:cNvPr id="46" name="Content Placeholder 11">
            <a:extLst>
              <a:ext uri="{FF2B5EF4-FFF2-40B4-BE49-F238E27FC236}">
                <a16:creationId xmlns:a16="http://schemas.microsoft.com/office/drawing/2014/main" id="{72A227C2-32EC-7304-2778-D365FB9644A1}"/>
              </a:ext>
            </a:extLst>
          </p:cNvPr>
          <p:cNvSpPr txBox="1">
            <a:spLocks/>
          </p:cNvSpPr>
          <p:nvPr/>
        </p:nvSpPr>
        <p:spPr>
          <a:xfrm>
            <a:off x="7467600" y="2607882"/>
            <a:ext cx="1066800" cy="1097280"/>
          </a:xfrm>
          <a:prstGeom prst="rect">
            <a:avLst/>
          </a:prstGeom>
          <a:solidFill>
            <a:srgbClr val="FFC800"/>
          </a:solidFill>
          <a:ln>
            <a:solidFill>
              <a:schemeClr val="tx1"/>
            </a:solidFill>
          </a:ln>
        </p:spPr>
        <p:txBody>
          <a:bodyPr vert="horz" lIns="54864" tIns="91440" rtlCol="0" anchor="ctr" anchorCtr="0">
            <a:normAutofit/>
          </a:bodyPr>
          <a:lstStyle>
            <a:lvl1pPr marL="0" indent="0" algn="ctr" rtl="0" eaLnBrk="1" latinLnBrk="0" hangingPunct="1">
              <a:spcBef>
                <a:spcPts val="0"/>
              </a:spcBef>
              <a:buClr>
                <a:schemeClr val="accent1"/>
              </a:buClr>
              <a:buSzPct val="80000"/>
              <a:buFont typeface="Arial" panose="020B0604020202020204" pitchFamily="34" charset="0"/>
              <a:buNone/>
              <a:defRPr kumimoji="0" sz="1350" kern="1200">
                <a:solidFill>
                  <a:schemeClr val="tx1">
                    <a:lumMod val="85000"/>
                    <a:lumOff val="15000"/>
                  </a:schemeClr>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l">
              <a:lnSpc>
                <a:spcPct val="107000"/>
              </a:lnSpc>
              <a:spcAft>
                <a:spcPts val="800"/>
              </a:spcAft>
            </a:pPr>
            <a:r>
              <a:rPr lang="en-US" sz="900" dirty="0"/>
              <a:t>6 months of hire and  as requested by </a:t>
            </a:r>
            <a:r>
              <a:rPr lang="en-US" sz="900" dirty="0" err="1"/>
              <a:t>DoIT</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5"/>
          <a:stretch>
            <a:fillRect/>
          </a:stretch>
        </p:blipFill>
        <p:spPr>
          <a:xfrm>
            <a:off x="609600" y="2607881"/>
            <a:ext cx="1259042" cy="1097281"/>
          </a:xfrm>
          <a:prstGeom prst="rect">
            <a:avLst/>
          </a:prstGeom>
          <a:ln>
            <a:solidFill>
              <a:schemeClr val="tx1"/>
            </a:solidFill>
          </a:ln>
        </p:spPr>
      </p:pic>
      <p:sp>
        <p:nvSpPr>
          <p:cNvPr id="48" name="Text Placeholder 1">
            <a:extLst>
              <a:ext uri="{FF2B5EF4-FFF2-40B4-BE49-F238E27FC236}">
                <a16:creationId xmlns:a16="http://schemas.microsoft.com/office/drawing/2014/main" id="{33BB97A4-ECBD-422E-8A06-0ED9A5CA8608}"/>
              </a:ext>
            </a:extLst>
          </p:cNvPr>
          <p:cNvSpPr>
            <a:spLocks noGrp="1"/>
          </p:cNvSpPr>
          <p:nvPr>
            <p:ph type="body" sz="quarter" idx="30"/>
          </p:nvPr>
        </p:nvSpPr>
        <p:spPr>
          <a:xfrm>
            <a:off x="1849944" y="2607882"/>
            <a:ext cx="1494282" cy="1097280"/>
          </a:xfrm>
          <a:noFill/>
          <a:ln>
            <a:solidFill>
              <a:schemeClr val="tx1"/>
            </a:solidFill>
          </a:ln>
        </p:spPr>
        <p:txBody>
          <a:bodyPr>
            <a:noAutofit/>
          </a:bodyPr>
          <a:lstStyle/>
          <a:p>
            <a:pPr>
              <a:lnSpc>
                <a:spcPct val="107000"/>
              </a:lnSpc>
              <a:spcAft>
                <a:spcPts val="800"/>
              </a:spcAft>
            </a:pPr>
            <a:r>
              <a:rPr lang="en-US" sz="1800" b="1" dirty="0">
                <a:solidFill>
                  <a:srgbClr val="0070C0"/>
                </a:solidFill>
              </a:rPr>
              <a:t>Information Security Awareness</a:t>
            </a:r>
            <a:endPar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7824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A19159-07EF-35A9-BE8C-CBB2452D0B19}"/>
              </a:ext>
            </a:extLst>
          </p:cNvPr>
          <p:cNvSpPr>
            <a:spLocks noGrp="1"/>
          </p:cNvSpPr>
          <p:nvPr>
            <p:ph type="title"/>
          </p:nvPr>
        </p:nvSpPr>
        <p:spPr/>
        <p:txBody>
          <a:bodyPr/>
          <a:lstStyle/>
          <a:p>
            <a:r>
              <a:rPr lang="en-US" dirty="0">
                <a:solidFill>
                  <a:srgbClr val="FFC000"/>
                </a:solidFill>
              </a:rPr>
              <a:t>Required Training</a:t>
            </a:r>
          </a:p>
        </p:txBody>
      </p:sp>
      <p:sp>
        <p:nvSpPr>
          <p:cNvPr id="16" name="Slide Number Placeholder 15">
            <a:extLst>
              <a:ext uri="{FF2B5EF4-FFF2-40B4-BE49-F238E27FC236}">
                <a16:creationId xmlns:a16="http://schemas.microsoft.com/office/drawing/2014/main" id="{1AA3BE07-6DB4-52A3-7AE5-31CABE71D8AB}"/>
              </a:ext>
            </a:extLst>
          </p:cNvPr>
          <p:cNvSpPr>
            <a:spLocks noGrp="1"/>
          </p:cNvSpPr>
          <p:nvPr>
            <p:ph type="sldNum" sz="quarter" idx="11"/>
          </p:nvPr>
        </p:nvSpPr>
        <p:spPr/>
        <p:txBody>
          <a:bodyPr/>
          <a:lstStyle/>
          <a:p>
            <a:fld id="{19B51A1E-902D-48AF-9020-955120F399B6}" type="slidenum">
              <a:rPr lang="en-ZA" smtClean="0"/>
              <a:pPr/>
              <a:t>46</a:t>
            </a:fld>
            <a:endParaRPr lang="en-ZA" dirty="0"/>
          </a:p>
        </p:txBody>
      </p:sp>
      <p:sp>
        <p:nvSpPr>
          <p:cNvPr id="34" name="Text Placeholder 8">
            <a:extLst>
              <a:ext uri="{FF2B5EF4-FFF2-40B4-BE49-F238E27FC236}">
                <a16:creationId xmlns:a16="http://schemas.microsoft.com/office/drawing/2014/main" id="{EC72A0E3-DDB9-5885-4CDC-914B5206151E}"/>
              </a:ext>
            </a:extLst>
          </p:cNvPr>
          <p:cNvSpPr>
            <a:spLocks noGrp="1"/>
          </p:cNvSpPr>
          <p:nvPr>
            <p:ph type="body" sz="quarter" idx="28"/>
          </p:nvPr>
        </p:nvSpPr>
        <p:spPr>
          <a:xfrm>
            <a:off x="3250878" y="1894775"/>
            <a:ext cx="1752600" cy="1097280"/>
          </a:xfrm>
          <a:solidFill>
            <a:srgbClr val="FFC800"/>
          </a:solidFill>
          <a:ln>
            <a:solidFill>
              <a:schemeClr val="tx1"/>
            </a:solidFill>
          </a:ln>
        </p:spPr>
        <p:txBody>
          <a:bodyPr/>
          <a:lstStyle/>
          <a:p>
            <a:pPr>
              <a:lnSpc>
                <a:spcPct val="107000"/>
              </a:lnSpc>
              <a:spcAft>
                <a:spcPts val="800"/>
              </a:spcAft>
            </a:pPr>
            <a:r>
              <a:rPr lang="en-US" sz="1400" dirty="0"/>
              <a:t>Directors and above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Content Placeholder 11">
            <a:extLst>
              <a:ext uri="{FF2B5EF4-FFF2-40B4-BE49-F238E27FC236}">
                <a16:creationId xmlns:a16="http://schemas.microsoft.com/office/drawing/2014/main" id="{72A227C2-32EC-7304-2778-D365FB9644A1}"/>
              </a:ext>
            </a:extLst>
          </p:cNvPr>
          <p:cNvSpPr>
            <a:spLocks noGrp="1"/>
          </p:cNvSpPr>
          <p:nvPr>
            <p:ph sz="half" idx="2"/>
          </p:nvPr>
        </p:nvSpPr>
        <p:spPr>
          <a:xfrm>
            <a:off x="5003478" y="1894775"/>
            <a:ext cx="2362200" cy="1097280"/>
          </a:xfrm>
          <a:solidFill>
            <a:srgbClr val="FFC800"/>
          </a:solidFill>
          <a:ln>
            <a:solidFill>
              <a:schemeClr val="tx1"/>
            </a:solidFill>
          </a:ln>
        </p:spPr>
        <p:txBody>
          <a:bodyPr>
            <a:normAutofit fontScale="85000" lnSpcReduction="20000"/>
          </a:bodyPr>
          <a:lstStyle/>
          <a:p>
            <a:r>
              <a:rPr lang="en-US" dirty="0"/>
              <a:t>Katherine Thompson</a:t>
            </a:r>
          </a:p>
          <a:p>
            <a:pPr fontAlgn="base"/>
            <a:r>
              <a:rPr lang="en-US" dirty="0"/>
              <a:t>Assistant General Counsel</a:t>
            </a:r>
          </a:p>
          <a:p>
            <a:pPr fontAlgn="base"/>
            <a:r>
              <a:rPr lang="en-US" dirty="0"/>
              <a:t>State Ethics Commission</a:t>
            </a:r>
          </a:p>
          <a:p>
            <a:pPr fontAlgn="base"/>
            <a:r>
              <a:rPr lang="en-US" dirty="0"/>
              <a:t>45 Calvert Street, 3rd Floor</a:t>
            </a:r>
          </a:p>
          <a:p>
            <a:pPr fontAlgn="base"/>
            <a:r>
              <a:rPr lang="en-US" dirty="0"/>
              <a:t>Annapolis, MD 21401</a:t>
            </a:r>
            <a:br>
              <a:rPr lang="en-US" dirty="0"/>
            </a:br>
            <a:r>
              <a:rPr lang="en-US" dirty="0"/>
              <a:t>katherine.thompson@maryland.gov</a:t>
            </a:r>
          </a:p>
          <a:p>
            <a:pPr fontAlgn="base"/>
            <a:r>
              <a:rPr lang="en-US" dirty="0"/>
              <a:t>410.260.7770</a:t>
            </a:r>
          </a:p>
        </p:txBody>
      </p:sp>
      <p:sp>
        <p:nvSpPr>
          <p:cNvPr id="37" name="Content Placeholder 11">
            <a:extLst>
              <a:ext uri="{FF2B5EF4-FFF2-40B4-BE49-F238E27FC236}">
                <a16:creationId xmlns:a16="http://schemas.microsoft.com/office/drawing/2014/main" id="{72A227C2-32EC-7304-2778-D365FB9644A1}"/>
              </a:ext>
            </a:extLst>
          </p:cNvPr>
          <p:cNvSpPr txBox="1">
            <a:spLocks/>
          </p:cNvSpPr>
          <p:nvPr/>
        </p:nvSpPr>
        <p:spPr>
          <a:xfrm>
            <a:off x="7365678" y="1894775"/>
            <a:ext cx="1066800" cy="1097280"/>
          </a:xfrm>
          <a:prstGeom prst="rect">
            <a:avLst/>
          </a:prstGeom>
          <a:solidFill>
            <a:srgbClr val="FFC800"/>
          </a:solidFill>
          <a:ln>
            <a:solidFill>
              <a:schemeClr val="tx1"/>
            </a:solidFill>
          </a:ln>
        </p:spPr>
        <p:txBody>
          <a:bodyPr vert="horz" lIns="54864" tIns="91440" rtlCol="0" anchor="ctr" anchorCtr="0">
            <a:normAutofit fontScale="47500" lnSpcReduction="20000"/>
          </a:bodyPr>
          <a:lstStyle>
            <a:lvl1pPr marL="0" indent="0" algn="ctr" rtl="0" eaLnBrk="1" latinLnBrk="0" hangingPunct="1">
              <a:spcBef>
                <a:spcPts val="0"/>
              </a:spcBef>
              <a:buClr>
                <a:schemeClr val="accent1"/>
              </a:buClr>
              <a:buSzPct val="80000"/>
              <a:buFont typeface="Arial" panose="020B0604020202020204" pitchFamily="34" charset="0"/>
              <a:buNone/>
              <a:defRPr kumimoji="0" sz="1350" kern="1200">
                <a:solidFill>
                  <a:schemeClr val="tx1">
                    <a:lumMod val="85000"/>
                    <a:lumOff val="15000"/>
                  </a:schemeClr>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l">
              <a:lnSpc>
                <a:spcPct val="107000"/>
              </a:lnSpc>
              <a:spcAft>
                <a:spcPts val="800"/>
              </a:spcAft>
            </a:pPr>
            <a:r>
              <a:rPr lang="en-US" sz="1400" dirty="0"/>
              <a:t>Due April of each year,</a:t>
            </a:r>
          </a:p>
          <a:p>
            <a:pPr algn="l">
              <a:lnSpc>
                <a:spcPct val="107000"/>
              </a:lnSpc>
              <a:spcAft>
                <a:spcPts val="800"/>
              </a:spcAft>
            </a:pPr>
            <a:r>
              <a:rPr lang="en-US" sz="1400" dirty="0"/>
              <a:t>New hires:  1</a:t>
            </a:r>
            <a:r>
              <a:rPr lang="en-US" sz="1400" baseline="30000" dirty="0"/>
              <a:t>st</a:t>
            </a:r>
            <a:r>
              <a:rPr lang="en-US" sz="1400" dirty="0"/>
              <a:t> time 30 days (email from the State Ethics Committee)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900" dirty="0">
                <a:solidFill>
                  <a:srgbClr val="FF0000"/>
                </a:solidFill>
              </a:rPr>
              <a:t>Don’t take the Lobbyist training option</a:t>
            </a:r>
            <a:endParaRPr lang="en-US" sz="15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Placeholder 1">
            <a:extLst>
              <a:ext uri="{FF2B5EF4-FFF2-40B4-BE49-F238E27FC236}">
                <a16:creationId xmlns:a16="http://schemas.microsoft.com/office/drawing/2014/main" id="{33BB97A4-ECBD-422E-8A06-0ED9A5CA8608}"/>
              </a:ext>
            </a:extLst>
          </p:cNvPr>
          <p:cNvSpPr>
            <a:spLocks noGrp="1"/>
          </p:cNvSpPr>
          <p:nvPr>
            <p:ph type="body" sz="quarter" idx="30"/>
          </p:nvPr>
        </p:nvSpPr>
        <p:spPr>
          <a:xfrm>
            <a:off x="1697544" y="5306273"/>
            <a:ext cx="1494282" cy="1097280"/>
          </a:xfrm>
          <a:noFill/>
          <a:ln>
            <a:solidFill>
              <a:schemeClr val="tx1"/>
            </a:solidFill>
          </a:ln>
        </p:spPr>
        <p:txBody>
          <a:bodyPr>
            <a:noAutofit/>
          </a:bodyPr>
          <a:lstStyle/>
          <a:p>
            <a:pPr>
              <a:lnSpc>
                <a:spcPct val="107000"/>
              </a:lnSpc>
              <a:spcAft>
                <a:spcPts val="800"/>
              </a:spcAft>
            </a:pPr>
            <a:r>
              <a:rPr lang="en-US" sz="1600" b="1" dirty="0">
                <a:solidFill>
                  <a:schemeClr val="tx1"/>
                </a:solidFill>
              </a:rPr>
              <a:t>Sexual Harassment in the Workplace</a:t>
            </a:r>
            <a:endParaRPr lang="en-US"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Placeholder 8">
            <a:extLst>
              <a:ext uri="{FF2B5EF4-FFF2-40B4-BE49-F238E27FC236}">
                <a16:creationId xmlns:a16="http://schemas.microsoft.com/office/drawing/2014/main" id="{EC72A0E3-DDB9-5885-4CDC-914B5206151E}"/>
              </a:ext>
            </a:extLst>
          </p:cNvPr>
          <p:cNvSpPr>
            <a:spLocks noGrp="1"/>
          </p:cNvSpPr>
          <p:nvPr>
            <p:ph type="body" sz="quarter" idx="28"/>
          </p:nvPr>
        </p:nvSpPr>
        <p:spPr>
          <a:xfrm>
            <a:off x="3200400" y="5306273"/>
            <a:ext cx="1752600" cy="1097280"/>
          </a:xfrm>
          <a:solidFill>
            <a:srgbClr val="FFC800"/>
          </a:solidFill>
          <a:ln>
            <a:solidFill>
              <a:schemeClr val="tx1"/>
            </a:solidFill>
          </a:ln>
        </p:spPr>
        <p:txBody>
          <a:bodyPr/>
          <a:lstStyle/>
          <a:p>
            <a:pPr>
              <a:lnSpc>
                <a:spcPct val="107000"/>
              </a:lnSpc>
              <a:spcAft>
                <a:spcPts val="800"/>
              </a:spcAft>
            </a:pPr>
            <a:r>
              <a:rPr lang="en-US" sz="1400" dirty="0"/>
              <a:t>All employees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1" name="Content Placeholder 11">
            <a:extLst>
              <a:ext uri="{FF2B5EF4-FFF2-40B4-BE49-F238E27FC236}">
                <a16:creationId xmlns:a16="http://schemas.microsoft.com/office/drawing/2014/main" id="{72A227C2-32EC-7304-2778-D365FB9644A1}"/>
              </a:ext>
            </a:extLst>
          </p:cNvPr>
          <p:cNvSpPr>
            <a:spLocks noGrp="1"/>
          </p:cNvSpPr>
          <p:nvPr>
            <p:ph sz="half" idx="2"/>
          </p:nvPr>
        </p:nvSpPr>
        <p:spPr>
          <a:xfrm>
            <a:off x="4953000" y="5306273"/>
            <a:ext cx="2362200" cy="1097280"/>
          </a:xfrm>
          <a:solidFill>
            <a:srgbClr val="FFC800"/>
          </a:solidFill>
          <a:ln>
            <a:solidFill>
              <a:schemeClr val="tx1"/>
            </a:solidFill>
          </a:ln>
        </p:spPr>
        <p:txBody>
          <a:bodyPr>
            <a:normAutofit fontScale="55000" lnSpcReduction="20000"/>
          </a:bodyPr>
          <a:lstStyle/>
          <a:p>
            <a:r>
              <a:rPr lang="en-US" sz="2200" b="1" dirty="0"/>
              <a:t>Get Inclusive! </a:t>
            </a:r>
            <a:br>
              <a:rPr lang="en-US" sz="2200" b="1" dirty="0"/>
            </a:br>
            <a:r>
              <a:rPr lang="en-US" sz="2200" dirty="0"/>
              <a:t>Register via email</a:t>
            </a:r>
            <a:r>
              <a:rPr lang="en-US" sz="2400" dirty="0"/>
              <a:t/>
            </a:r>
            <a:br>
              <a:rPr lang="en-US" sz="2400" dirty="0"/>
            </a:br>
            <a:endParaRPr lang="en-US" sz="1700" dirty="0"/>
          </a:p>
          <a:p>
            <a:r>
              <a:rPr lang="en-US" sz="1700" i="1" dirty="0"/>
              <a:t>Julia </a:t>
            </a:r>
            <a:r>
              <a:rPr lang="en-US" sz="1700" i="1" dirty="0" err="1"/>
              <a:t>Mesquita</a:t>
            </a:r>
            <a:r>
              <a:rPr lang="en-US" sz="1700" i="1" dirty="0"/>
              <a:t> Peterson</a:t>
            </a:r>
            <a:br>
              <a:rPr lang="en-US" sz="1700" i="1" dirty="0"/>
            </a:br>
            <a:r>
              <a:rPr lang="en-US" sz="1700" dirty="0"/>
              <a:t>Office of Equity Compliance</a:t>
            </a:r>
            <a:endParaRPr lang="en-US" sz="1700" i="1" dirty="0"/>
          </a:p>
          <a:p>
            <a:r>
              <a:rPr lang="en-US" sz="1700" dirty="0">
                <a:hlinkClick r:id="rId2"/>
              </a:rPr>
              <a:t>jmesquitapeterson@bowiestate.edu</a:t>
            </a:r>
            <a:r>
              <a:rPr lang="en-US" sz="1700" dirty="0"/>
              <a:t> </a:t>
            </a:r>
          </a:p>
          <a:p>
            <a:r>
              <a:rPr lang="en-US" sz="1700" dirty="0"/>
              <a:t>301-860-5123</a:t>
            </a:r>
          </a:p>
        </p:txBody>
      </p:sp>
      <p:sp>
        <p:nvSpPr>
          <p:cNvPr id="43" name="Content Placeholder 11">
            <a:extLst>
              <a:ext uri="{FF2B5EF4-FFF2-40B4-BE49-F238E27FC236}">
                <a16:creationId xmlns:a16="http://schemas.microsoft.com/office/drawing/2014/main" id="{72A227C2-32EC-7304-2778-D365FB9644A1}"/>
              </a:ext>
            </a:extLst>
          </p:cNvPr>
          <p:cNvSpPr txBox="1">
            <a:spLocks/>
          </p:cNvSpPr>
          <p:nvPr/>
        </p:nvSpPr>
        <p:spPr>
          <a:xfrm>
            <a:off x="7315200" y="5306273"/>
            <a:ext cx="1066800" cy="1097280"/>
          </a:xfrm>
          <a:prstGeom prst="rect">
            <a:avLst/>
          </a:prstGeom>
          <a:solidFill>
            <a:srgbClr val="FFC800"/>
          </a:solidFill>
          <a:ln>
            <a:solidFill>
              <a:schemeClr val="tx1"/>
            </a:solidFill>
          </a:ln>
        </p:spPr>
        <p:txBody>
          <a:bodyPr vert="horz" lIns="54864" tIns="91440" rtlCol="0" anchor="ctr" anchorCtr="0">
            <a:normAutofit/>
          </a:bodyPr>
          <a:lstStyle>
            <a:lvl1pPr marL="0" indent="0" algn="ctr" rtl="0" eaLnBrk="1" latinLnBrk="0" hangingPunct="1">
              <a:spcBef>
                <a:spcPts val="0"/>
              </a:spcBef>
              <a:buClr>
                <a:schemeClr val="accent1"/>
              </a:buClr>
              <a:buSzPct val="80000"/>
              <a:buFont typeface="Arial" panose="020B0604020202020204" pitchFamily="34" charset="0"/>
              <a:buNone/>
              <a:defRPr kumimoji="0" sz="1350" kern="1200">
                <a:solidFill>
                  <a:schemeClr val="tx1">
                    <a:lumMod val="85000"/>
                    <a:lumOff val="15000"/>
                  </a:schemeClr>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l">
              <a:lnSpc>
                <a:spcPct val="107000"/>
              </a:lnSpc>
              <a:spcAft>
                <a:spcPts val="800"/>
              </a:spcAft>
            </a:pPr>
            <a:r>
              <a:rPr lang="en-US" sz="900" dirty="0"/>
              <a:t>6 months of hire  </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Placeholder 8">
            <a:extLst>
              <a:ext uri="{FF2B5EF4-FFF2-40B4-BE49-F238E27FC236}">
                <a16:creationId xmlns:a16="http://schemas.microsoft.com/office/drawing/2014/main" id="{EC72A0E3-DDB9-5885-4CDC-914B5206151E}"/>
              </a:ext>
            </a:extLst>
          </p:cNvPr>
          <p:cNvSpPr>
            <a:spLocks noGrp="1"/>
          </p:cNvSpPr>
          <p:nvPr>
            <p:ph type="body" sz="quarter" idx="28"/>
          </p:nvPr>
        </p:nvSpPr>
        <p:spPr>
          <a:xfrm>
            <a:off x="3237813" y="3629947"/>
            <a:ext cx="1752600" cy="1097280"/>
          </a:xfrm>
          <a:solidFill>
            <a:srgbClr val="FFC800"/>
          </a:solidFill>
          <a:ln>
            <a:solidFill>
              <a:schemeClr val="tx1"/>
            </a:solidFill>
          </a:ln>
        </p:spPr>
        <p:txBody>
          <a:bodyPr/>
          <a:lstStyle/>
          <a:p>
            <a:pPr>
              <a:lnSpc>
                <a:spcPct val="107000"/>
              </a:lnSpc>
              <a:spcAft>
                <a:spcPts val="800"/>
              </a:spcAft>
            </a:pPr>
            <a:r>
              <a:rPr lang="en-US" sz="1400" dirty="0"/>
              <a:t>Directors and above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9" name="Content Placeholder 11">
            <a:extLst>
              <a:ext uri="{FF2B5EF4-FFF2-40B4-BE49-F238E27FC236}">
                <a16:creationId xmlns:a16="http://schemas.microsoft.com/office/drawing/2014/main" id="{72A227C2-32EC-7304-2778-D365FB9644A1}"/>
              </a:ext>
            </a:extLst>
          </p:cNvPr>
          <p:cNvSpPr>
            <a:spLocks noGrp="1"/>
          </p:cNvSpPr>
          <p:nvPr>
            <p:ph sz="half" idx="2"/>
          </p:nvPr>
        </p:nvSpPr>
        <p:spPr>
          <a:xfrm>
            <a:off x="4990413" y="3629947"/>
            <a:ext cx="2362200" cy="1097280"/>
          </a:xfrm>
          <a:solidFill>
            <a:srgbClr val="FFC800"/>
          </a:solidFill>
          <a:ln>
            <a:solidFill>
              <a:schemeClr val="tx1"/>
            </a:solidFill>
          </a:ln>
        </p:spPr>
        <p:txBody>
          <a:bodyPr>
            <a:normAutofit/>
          </a:bodyPr>
          <a:lstStyle/>
          <a:p>
            <a:pPr algn="l">
              <a:lnSpc>
                <a:spcPct val="107000"/>
              </a:lnSpc>
              <a:spcAft>
                <a:spcPts val="800"/>
              </a:spcAft>
            </a:pPr>
            <a:r>
              <a:rPr lang="en-US" sz="900" b="1" dirty="0"/>
              <a:t>Submit online through financial disclosure system</a:t>
            </a:r>
          </a:p>
          <a:p>
            <a:pPr algn="l">
              <a:lnSpc>
                <a:spcPct val="107000"/>
              </a:lnSpc>
              <a:spcAft>
                <a:spcPts val="800"/>
              </a:spcAft>
            </a:pPr>
            <a:r>
              <a:rPr lang="en-US" sz="900" b="1" dirty="0">
                <a:latin typeface="Calibri" panose="020F0502020204030204" pitchFamily="34" charset="0"/>
                <a:ea typeface="Calibri" panose="020F0502020204030204" pitchFamily="34" charset="0"/>
                <a:cs typeface="Times New Roman" panose="02020603050405020304" pitchFamily="18" charset="0"/>
              </a:rPr>
              <a:t>Training link - </a:t>
            </a:r>
          </a:p>
        </p:txBody>
      </p:sp>
      <p:sp>
        <p:nvSpPr>
          <p:cNvPr id="51" name="Content Placeholder 11">
            <a:extLst>
              <a:ext uri="{FF2B5EF4-FFF2-40B4-BE49-F238E27FC236}">
                <a16:creationId xmlns:a16="http://schemas.microsoft.com/office/drawing/2014/main" id="{72A227C2-32EC-7304-2778-D365FB9644A1}"/>
              </a:ext>
            </a:extLst>
          </p:cNvPr>
          <p:cNvSpPr txBox="1">
            <a:spLocks/>
          </p:cNvSpPr>
          <p:nvPr/>
        </p:nvSpPr>
        <p:spPr>
          <a:xfrm>
            <a:off x="7352613" y="3629947"/>
            <a:ext cx="1066800" cy="1097280"/>
          </a:xfrm>
          <a:prstGeom prst="rect">
            <a:avLst/>
          </a:prstGeom>
          <a:solidFill>
            <a:srgbClr val="FFC800"/>
          </a:solidFill>
          <a:ln>
            <a:solidFill>
              <a:schemeClr val="tx1"/>
            </a:solidFill>
          </a:ln>
        </p:spPr>
        <p:txBody>
          <a:bodyPr vert="horz" lIns="54864" tIns="91440" rtlCol="0" anchor="ctr" anchorCtr="0">
            <a:normAutofit lnSpcReduction="10000"/>
          </a:bodyPr>
          <a:lstStyle>
            <a:lvl1pPr marL="0" indent="0" algn="ctr" rtl="0" eaLnBrk="1" latinLnBrk="0" hangingPunct="1">
              <a:spcBef>
                <a:spcPts val="0"/>
              </a:spcBef>
              <a:buClr>
                <a:schemeClr val="accent1"/>
              </a:buClr>
              <a:buSzPct val="80000"/>
              <a:buFont typeface="Arial" panose="020B0604020202020204" pitchFamily="34" charset="0"/>
              <a:buNone/>
              <a:defRPr kumimoji="0" sz="1350" kern="1200">
                <a:solidFill>
                  <a:schemeClr val="tx1">
                    <a:lumMod val="85000"/>
                    <a:lumOff val="15000"/>
                  </a:schemeClr>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l">
              <a:lnSpc>
                <a:spcPct val="107000"/>
              </a:lnSpc>
              <a:spcAft>
                <a:spcPts val="800"/>
              </a:spcAft>
            </a:pPr>
            <a:r>
              <a:rPr lang="en-US" sz="900" dirty="0"/>
              <a:t>Due April of each year,</a:t>
            </a:r>
          </a:p>
          <a:p>
            <a:pPr algn="l">
              <a:lnSpc>
                <a:spcPct val="107000"/>
              </a:lnSpc>
              <a:spcAft>
                <a:spcPts val="800"/>
              </a:spcAft>
            </a:pPr>
            <a:r>
              <a:rPr lang="en-US" sz="900" dirty="0"/>
              <a:t>New hires:  1</a:t>
            </a:r>
            <a:r>
              <a:rPr lang="en-US" sz="900" baseline="30000" dirty="0"/>
              <a:t>st</a:t>
            </a:r>
            <a:r>
              <a:rPr lang="en-US" sz="900" dirty="0"/>
              <a:t> time 30 days (email from the State Ethics Committee)</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2" name="Picture 51">
            <a:extLst>
              <a:ext uri="{FF2B5EF4-FFF2-40B4-BE49-F238E27FC236}">
                <a16:creationId xmlns:a16="http://schemas.microsoft.com/office/drawing/2014/main" id="{DA2095A7-8287-1CED-1B28-2ADDA43A7B6F}"/>
              </a:ext>
            </a:extLst>
          </p:cNvPr>
          <p:cNvPicPr>
            <a:picLocks noChangeAspect="1"/>
          </p:cNvPicPr>
          <p:nvPr/>
        </p:nvPicPr>
        <p:blipFill>
          <a:blip r:embed="rId3"/>
          <a:stretch>
            <a:fillRect/>
          </a:stretch>
        </p:blipFill>
        <p:spPr>
          <a:xfrm>
            <a:off x="457200" y="1894775"/>
            <a:ext cx="1265195" cy="1097280"/>
          </a:xfrm>
          <a:prstGeom prst="rect">
            <a:avLst/>
          </a:prstGeom>
          <a:ln>
            <a:solidFill>
              <a:schemeClr val="tx1"/>
            </a:solidFill>
          </a:ln>
        </p:spPr>
      </p:pic>
      <p:sp>
        <p:nvSpPr>
          <p:cNvPr id="32" name="Text Placeholder 1">
            <a:extLst>
              <a:ext uri="{FF2B5EF4-FFF2-40B4-BE49-F238E27FC236}">
                <a16:creationId xmlns:a16="http://schemas.microsoft.com/office/drawing/2014/main" id="{33BB97A4-ECBD-422E-8A06-0ED9A5CA8608}"/>
              </a:ext>
            </a:extLst>
          </p:cNvPr>
          <p:cNvSpPr>
            <a:spLocks noGrp="1"/>
          </p:cNvSpPr>
          <p:nvPr>
            <p:ph type="body" sz="quarter" idx="30"/>
          </p:nvPr>
        </p:nvSpPr>
        <p:spPr>
          <a:xfrm>
            <a:off x="1748022" y="1894775"/>
            <a:ext cx="1494282" cy="1097280"/>
          </a:xfrm>
          <a:noFill/>
          <a:ln>
            <a:solidFill>
              <a:schemeClr val="tx1"/>
            </a:solidFill>
          </a:ln>
        </p:spPr>
        <p:txBody>
          <a:bodyPr>
            <a:noAutofit/>
          </a:bodyPr>
          <a:lstStyle/>
          <a:p>
            <a:pPr>
              <a:lnSpc>
                <a:spcPct val="107000"/>
              </a:lnSpc>
              <a:spcAft>
                <a:spcPts val="800"/>
              </a:spcAft>
            </a:pPr>
            <a:r>
              <a:rPr lang="en-US" sz="1800" b="1" dirty="0">
                <a:solidFill>
                  <a:schemeClr val="accent5">
                    <a:lumMod val="75000"/>
                  </a:schemeClr>
                </a:solidFill>
              </a:rPr>
              <a:t>Maryland Ethics Commission</a:t>
            </a:r>
            <a:endParaRPr lang="en-US" sz="18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3" name="Picture 52"/>
          <p:cNvPicPr>
            <a:picLocks noChangeAspect="1"/>
          </p:cNvPicPr>
          <p:nvPr/>
        </p:nvPicPr>
        <p:blipFill>
          <a:blip r:embed="rId4"/>
          <a:stretch>
            <a:fillRect/>
          </a:stretch>
        </p:blipFill>
        <p:spPr>
          <a:xfrm>
            <a:off x="457200" y="3629947"/>
            <a:ext cx="1265195" cy="1097364"/>
          </a:xfrm>
          <a:prstGeom prst="rect">
            <a:avLst/>
          </a:prstGeom>
          <a:ln>
            <a:solidFill>
              <a:schemeClr val="tx1"/>
            </a:solidFill>
          </a:ln>
        </p:spPr>
      </p:pic>
      <p:sp>
        <p:nvSpPr>
          <p:cNvPr id="47" name="Text Placeholder 1">
            <a:extLst>
              <a:ext uri="{FF2B5EF4-FFF2-40B4-BE49-F238E27FC236}">
                <a16:creationId xmlns:a16="http://schemas.microsoft.com/office/drawing/2014/main" id="{33BB97A4-ECBD-422E-8A06-0ED9A5CA8608}"/>
              </a:ext>
            </a:extLst>
          </p:cNvPr>
          <p:cNvSpPr>
            <a:spLocks noGrp="1"/>
          </p:cNvSpPr>
          <p:nvPr>
            <p:ph type="body" sz="quarter" idx="30"/>
          </p:nvPr>
        </p:nvSpPr>
        <p:spPr>
          <a:xfrm>
            <a:off x="1734957" y="3629947"/>
            <a:ext cx="1494282" cy="1097280"/>
          </a:xfrm>
          <a:noFill/>
          <a:ln>
            <a:solidFill>
              <a:schemeClr val="tx1"/>
            </a:solidFill>
          </a:ln>
        </p:spPr>
        <p:txBody>
          <a:bodyPr>
            <a:noAutofit/>
          </a:bodyPr>
          <a:lstStyle/>
          <a:p>
            <a:pPr>
              <a:lnSpc>
                <a:spcPct val="107000"/>
              </a:lnSpc>
              <a:spcAft>
                <a:spcPts val="800"/>
              </a:spcAft>
            </a:pPr>
            <a:r>
              <a:rPr lang="en-US" sz="1600" b="1" dirty="0">
                <a:solidFill>
                  <a:srgbClr val="00B050"/>
                </a:solidFill>
              </a:rPr>
              <a:t>Financial Disclosure Statement</a:t>
            </a:r>
            <a:endPar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4" name="Picture 53">
            <a:extLst>
              <a:ext uri="{FF2B5EF4-FFF2-40B4-BE49-F238E27FC236}">
                <a16:creationId xmlns:a16="http://schemas.microsoft.com/office/drawing/2014/main" id="{BBE4B08D-4DE1-D76A-93A2-3F619B1C3CB1}"/>
              </a:ext>
            </a:extLst>
          </p:cNvPr>
          <p:cNvPicPr>
            <a:picLocks noChangeAspect="1"/>
          </p:cNvPicPr>
          <p:nvPr/>
        </p:nvPicPr>
        <p:blipFill>
          <a:blip r:embed="rId5"/>
          <a:stretch>
            <a:fillRect/>
          </a:stretch>
        </p:blipFill>
        <p:spPr>
          <a:xfrm>
            <a:off x="496560" y="5306273"/>
            <a:ext cx="1186473" cy="1129580"/>
          </a:xfrm>
          <a:prstGeom prst="rect">
            <a:avLst/>
          </a:prstGeom>
        </p:spPr>
      </p:pic>
    </p:spTree>
    <p:extLst>
      <p:ext uri="{BB962C8B-B14F-4D97-AF65-F5344CB8AC3E}">
        <p14:creationId xmlns:p14="http://schemas.microsoft.com/office/powerpoint/2010/main" val="1701104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2766-850C-854C-4375-39BC2FFC921A}"/>
              </a:ext>
            </a:extLst>
          </p:cNvPr>
          <p:cNvSpPr>
            <a:spLocks noGrp="1"/>
          </p:cNvSpPr>
          <p:nvPr>
            <p:ph type="title"/>
          </p:nvPr>
        </p:nvSpPr>
        <p:spPr/>
        <p:txBody>
          <a:bodyPr>
            <a:noAutofit/>
          </a:bodyPr>
          <a:lstStyle/>
          <a:p>
            <a:pPr algn="ctr"/>
            <a:r>
              <a:rPr lang="en-US" sz="3600" dirty="0"/>
              <a:t>IT and Administrative Required Training Registration</a:t>
            </a:r>
          </a:p>
        </p:txBody>
      </p:sp>
      <p:sp>
        <p:nvSpPr>
          <p:cNvPr id="7" name="Content Placeholder 4">
            <a:extLst>
              <a:ext uri="{FF2B5EF4-FFF2-40B4-BE49-F238E27FC236}">
                <a16:creationId xmlns:a16="http://schemas.microsoft.com/office/drawing/2014/main" id="{470BE0EB-B6A6-798E-E417-D9B5576EB228}"/>
              </a:ext>
            </a:extLst>
          </p:cNvPr>
          <p:cNvSpPr txBox="1">
            <a:spLocks/>
          </p:cNvSpPr>
          <p:nvPr/>
        </p:nvSpPr>
        <p:spPr>
          <a:xfrm>
            <a:off x="4580860" y="2209800"/>
            <a:ext cx="4343400" cy="32766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sz="2400" b="1" dirty="0"/>
              <a:t>Requisitions and Purchase Order Training</a:t>
            </a:r>
          </a:p>
          <a:p>
            <a:pPr marL="118872" indent="0" algn="ctr">
              <a:buNone/>
            </a:pPr>
            <a:r>
              <a:rPr lang="en-US" sz="2000" b="1" dirty="0">
                <a:solidFill>
                  <a:srgbClr val="C00000"/>
                </a:solidFill>
                <a:effectLst>
                  <a:outerShdw blurRad="38100" dist="38100" dir="2700000" algn="tl">
                    <a:srgbClr val="000000">
                      <a:alpha val="43137"/>
                    </a:srgbClr>
                  </a:outerShdw>
                </a:effectLst>
              </a:rPr>
              <a:t>In Person</a:t>
            </a:r>
          </a:p>
          <a:p>
            <a:pPr marL="411480" lvl="1" indent="0" algn="ctr">
              <a:buNone/>
            </a:pPr>
            <a:endParaRPr lang="en-US" sz="1600" b="1" dirty="0">
              <a:solidFill>
                <a:srgbClr val="C00000"/>
              </a:solidFill>
              <a:effectLst>
                <a:outerShdw blurRad="38100" dist="38100" dir="2700000" algn="tl">
                  <a:srgbClr val="000000">
                    <a:alpha val="43137"/>
                  </a:srgbClr>
                </a:outerShdw>
              </a:effectLst>
            </a:endParaRPr>
          </a:p>
          <a:p>
            <a:pPr lvl="1"/>
            <a:r>
              <a:rPr lang="en-US" sz="1800" dirty="0"/>
              <a:t>Administrative Assistants</a:t>
            </a:r>
          </a:p>
          <a:p>
            <a:pPr lvl="1"/>
            <a:r>
              <a:rPr lang="en-US" sz="1800" dirty="0"/>
              <a:t>Clerical Staff</a:t>
            </a:r>
          </a:p>
          <a:p>
            <a:pPr lvl="1"/>
            <a:r>
              <a:rPr lang="en-US" sz="1800" dirty="0"/>
              <a:t>Staff Assistant and others as appropriate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18872" indent="0" algn="ctr">
              <a:buNone/>
            </a:pPr>
            <a:endParaRPr lang="en-US" sz="20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p:txBody>
      </p:sp>
      <p:sp>
        <p:nvSpPr>
          <p:cNvPr id="12" name="Content Placeholder 11">
            <a:extLst>
              <a:ext uri="{FF2B5EF4-FFF2-40B4-BE49-F238E27FC236}">
                <a16:creationId xmlns:a16="http://schemas.microsoft.com/office/drawing/2014/main" id="{B2E430D0-757E-3CE9-1206-CDE14770E7D7}"/>
              </a:ext>
            </a:extLst>
          </p:cNvPr>
          <p:cNvSpPr>
            <a:spLocks noGrp="1"/>
          </p:cNvSpPr>
          <p:nvPr>
            <p:ph idx="1"/>
          </p:nvPr>
        </p:nvSpPr>
        <p:spPr>
          <a:xfrm>
            <a:off x="389860" y="2209800"/>
            <a:ext cx="4191000" cy="4027438"/>
          </a:xfrm>
        </p:spPr>
        <p:txBody>
          <a:bodyPr>
            <a:normAutofit/>
          </a:bodyPr>
          <a:lstStyle/>
          <a:p>
            <a:pPr marL="118872" indent="0" algn="ctr">
              <a:buNone/>
            </a:pPr>
            <a:r>
              <a:rPr lang="en-US" sz="2400" b="1" dirty="0"/>
              <a:t>Information Security Awareness</a:t>
            </a:r>
          </a:p>
          <a:p>
            <a:pPr marL="118872" indent="0">
              <a:buNone/>
            </a:pPr>
            <a:endParaRPr lang="en-US" dirty="0"/>
          </a:p>
          <a:p>
            <a:pPr marL="118872" indent="0">
              <a:buNone/>
            </a:pPr>
            <a:endParaRPr lang="en-US" dirty="0"/>
          </a:p>
        </p:txBody>
      </p:sp>
      <p:pic>
        <p:nvPicPr>
          <p:cNvPr id="6" name="Picture 5">
            <a:extLst>
              <a:ext uri="{FF2B5EF4-FFF2-40B4-BE49-F238E27FC236}">
                <a16:creationId xmlns:a16="http://schemas.microsoft.com/office/drawing/2014/main" id="{1E658FEA-5084-0D28-5DA0-B55CE0B32EE8}"/>
              </a:ext>
            </a:extLst>
          </p:cNvPr>
          <p:cNvPicPr>
            <a:picLocks noChangeAspect="1"/>
          </p:cNvPicPr>
          <p:nvPr/>
        </p:nvPicPr>
        <p:blipFill>
          <a:blip r:embed="rId3"/>
          <a:stretch>
            <a:fillRect/>
          </a:stretch>
        </p:blipFill>
        <p:spPr>
          <a:xfrm>
            <a:off x="1456660" y="3124937"/>
            <a:ext cx="2057400" cy="1793067"/>
          </a:xfrm>
          <a:prstGeom prst="rect">
            <a:avLst/>
          </a:prstGeom>
          <a:ln>
            <a:solidFill>
              <a:schemeClr val="tx1"/>
            </a:solidFill>
          </a:ln>
        </p:spPr>
      </p:pic>
      <p:sp>
        <p:nvSpPr>
          <p:cNvPr id="9" name="TextBox 8">
            <a:extLst>
              <a:ext uri="{FF2B5EF4-FFF2-40B4-BE49-F238E27FC236}">
                <a16:creationId xmlns:a16="http://schemas.microsoft.com/office/drawing/2014/main" id="{D5A7E77D-7C14-6266-2659-8530BBED4FD6}"/>
              </a:ext>
            </a:extLst>
          </p:cNvPr>
          <p:cNvSpPr txBox="1"/>
          <p:nvPr/>
        </p:nvSpPr>
        <p:spPr>
          <a:xfrm>
            <a:off x="1156940" y="5128037"/>
            <a:ext cx="3200400" cy="1397947"/>
          </a:xfrm>
          <a:prstGeom prst="rect">
            <a:avLst/>
          </a:prstGeom>
          <a:noFill/>
        </p:spPr>
        <p:txBody>
          <a:bodyPr wrap="square">
            <a:spAutoFit/>
          </a:bodyPr>
          <a:lstStyle/>
          <a:p>
            <a:pPr>
              <a:lnSpc>
                <a:spcPct val="107000"/>
              </a:lnSpc>
              <a:spcAft>
                <a:spcPts val="800"/>
              </a:spcAft>
            </a:pPr>
            <a:r>
              <a:rPr lang="en-US" sz="1600" dirty="0"/>
              <a:t>Division of Information </a:t>
            </a:r>
            <a:br>
              <a:rPr lang="en-US" sz="1600" dirty="0"/>
            </a:br>
            <a:r>
              <a:rPr lang="en-US" sz="1600" dirty="0"/>
              <a:t>Technology, (</a:t>
            </a:r>
            <a:r>
              <a:rPr lang="en-US" sz="1600" dirty="0" err="1"/>
              <a:t>DoIT</a:t>
            </a:r>
            <a:r>
              <a:rPr lang="en-US" sz="1600" dirty="0"/>
              <a:t>)</a:t>
            </a:r>
            <a:br>
              <a:rPr lang="en-US" sz="1600" dirty="0"/>
            </a:br>
            <a:r>
              <a:rPr lang="en-US" sz="1600" u="sng" dirty="0">
                <a:hlinkClick r:id="rId4"/>
              </a:rPr>
              <a:t>helpdesk@bowiestate.edu</a:t>
            </a:r>
            <a:r>
              <a:rPr lang="en-US" sz="1600" u="sng" dirty="0"/>
              <a:t/>
            </a:r>
            <a:br>
              <a:rPr lang="en-US" sz="1600" u="sng" dirty="0"/>
            </a:br>
            <a:r>
              <a:rPr lang="en-US" sz="1600" dirty="0">
                <a:hlinkClick r:id="rId5"/>
              </a:rPr>
              <a:t>https://helpdesk.bowiestate.edu</a:t>
            </a:r>
            <a:r>
              <a:rPr lang="en-US" sz="1600" u="sng" dirty="0"/>
              <a:t/>
            </a:r>
            <a:br>
              <a:rPr lang="en-US" sz="1600" u="sng" dirty="0"/>
            </a:br>
            <a:r>
              <a:rPr lang="en-US" sz="1600" dirty="0"/>
              <a:t>Call 301-860-HELP/(301-860-4357)</a:t>
            </a:r>
          </a:p>
        </p:txBody>
      </p:sp>
      <p:sp>
        <p:nvSpPr>
          <p:cNvPr id="11" name="TextBox 10">
            <a:extLst>
              <a:ext uri="{FF2B5EF4-FFF2-40B4-BE49-F238E27FC236}">
                <a16:creationId xmlns:a16="http://schemas.microsoft.com/office/drawing/2014/main" id="{34D51EE0-8E0A-50E2-1B6C-2C2F20A2BA8E}"/>
              </a:ext>
            </a:extLst>
          </p:cNvPr>
          <p:cNvSpPr txBox="1"/>
          <p:nvPr/>
        </p:nvSpPr>
        <p:spPr>
          <a:xfrm>
            <a:off x="5027901" y="5202545"/>
            <a:ext cx="3500326" cy="1323439"/>
          </a:xfrm>
          <a:prstGeom prst="rect">
            <a:avLst/>
          </a:prstGeom>
          <a:noFill/>
        </p:spPr>
        <p:txBody>
          <a:bodyPr wrap="square" rtlCol="0">
            <a:spAutoFit/>
          </a:bodyPr>
          <a:lstStyle/>
          <a:p>
            <a:r>
              <a:rPr lang="en-US" sz="1600" b="1" dirty="0"/>
              <a:t>Contact: </a:t>
            </a:r>
            <a:r>
              <a:rPr lang="en-US" sz="1600" dirty="0"/>
              <a:t>Joi Schumott</a:t>
            </a:r>
            <a:br>
              <a:rPr lang="en-US" sz="1600" dirty="0"/>
            </a:br>
            <a:r>
              <a:rPr lang="en-US" sz="1600" dirty="0"/>
              <a:t>Corporate Purchasing Card Coordinator</a:t>
            </a:r>
          </a:p>
          <a:p>
            <a:r>
              <a:rPr lang="en-US" sz="1600" dirty="0"/>
              <a:t>Office of Procurement</a:t>
            </a:r>
          </a:p>
          <a:p>
            <a:r>
              <a:rPr lang="en-US" sz="1600" dirty="0"/>
              <a:t>301-860-4184</a:t>
            </a:r>
            <a:br>
              <a:rPr lang="en-US" sz="1600" dirty="0"/>
            </a:br>
            <a:r>
              <a:rPr lang="en-US" sz="1600" dirty="0">
                <a:hlinkClick r:id="rId6"/>
              </a:rPr>
              <a:t>Jschumott@bowiestate.edu</a:t>
            </a:r>
            <a:endParaRPr lang="en-US" sz="1600" dirty="0"/>
          </a:p>
        </p:txBody>
      </p:sp>
    </p:spTree>
    <p:extLst>
      <p:ext uri="{BB962C8B-B14F-4D97-AF65-F5344CB8AC3E}">
        <p14:creationId xmlns:p14="http://schemas.microsoft.com/office/powerpoint/2010/main" val="629348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2766-850C-854C-4375-39BC2FFC921A}"/>
              </a:ext>
            </a:extLst>
          </p:cNvPr>
          <p:cNvSpPr>
            <a:spLocks noGrp="1"/>
          </p:cNvSpPr>
          <p:nvPr>
            <p:ph type="title"/>
          </p:nvPr>
        </p:nvSpPr>
        <p:spPr/>
        <p:txBody>
          <a:bodyPr>
            <a:noAutofit/>
          </a:bodyPr>
          <a:lstStyle/>
          <a:p>
            <a:pPr algn="ctr"/>
            <a:r>
              <a:rPr lang="en-US" sz="3600" dirty="0"/>
              <a:t>Executive Level Required Training Registration</a:t>
            </a:r>
          </a:p>
        </p:txBody>
      </p:sp>
      <p:sp>
        <p:nvSpPr>
          <p:cNvPr id="7" name="Content Placeholder 4">
            <a:extLst>
              <a:ext uri="{FF2B5EF4-FFF2-40B4-BE49-F238E27FC236}">
                <a16:creationId xmlns:a16="http://schemas.microsoft.com/office/drawing/2014/main" id="{470BE0EB-B6A6-798E-E417-D9B5576EB228}"/>
              </a:ext>
            </a:extLst>
          </p:cNvPr>
          <p:cNvSpPr txBox="1">
            <a:spLocks/>
          </p:cNvSpPr>
          <p:nvPr/>
        </p:nvSpPr>
        <p:spPr>
          <a:xfrm>
            <a:off x="4580860" y="2362200"/>
            <a:ext cx="4343400" cy="2732038"/>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sz="2400" b="1" dirty="0"/>
              <a:t>Financial Disclosure Statement</a:t>
            </a: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p:txBody>
      </p:sp>
      <p:sp>
        <p:nvSpPr>
          <p:cNvPr id="12" name="Content Placeholder 11">
            <a:extLst>
              <a:ext uri="{FF2B5EF4-FFF2-40B4-BE49-F238E27FC236}">
                <a16:creationId xmlns:a16="http://schemas.microsoft.com/office/drawing/2014/main" id="{B2E430D0-757E-3CE9-1206-CDE14770E7D7}"/>
              </a:ext>
            </a:extLst>
          </p:cNvPr>
          <p:cNvSpPr>
            <a:spLocks noGrp="1"/>
          </p:cNvSpPr>
          <p:nvPr>
            <p:ph idx="1"/>
          </p:nvPr>
        </p:nvSpPr>
        <p:spPr>
          <a:xfrm>
            <a:off x="389860" y="2362200"/>
            <a:ext cx="4191000" cy="3875038"/>
          </a:xfrm>
        </p:spPr>
        <p:txBody>
          <a:bodyPr>
            <a:normAutofit/>
          </a:bodyPr>
          <a:lstStyle/>
          <a:p>
            <a:pPr marL="118872" indent="0">
              <a:buNone/>
            </a:pPr>
            <a:r>
              <a:rPr lang="en-US" sz="2400" b="1" dirty="0"/>
              <a:t>Maryland Ethics Commission</a:t>
            </a:r>
          </a:p>
          <a:p>
            <a:pPr marL="118872" indent="0">
              <a:buNone/>
            </a:pPr>
            <a:endParaRPr lang="en-US" dirty="0"/>
          </a:p>
        </p:txBody>
      </p:sp>
      <p:pic>
        <p:nvPicPr>
          <p:cNvPr id="3" name="Picture 2">
            <a:extLst>
              <a:ext uri="{FF2B5EF4-FFF2-40B4-BE49-F238E27FC236}">
                <a16:creationId xmlns:a16="http://schemas.microsoft.com/office/drawing/2014/main" id="{EBC9A5DB-E84D-6D33-B363-932F03D80B3C}"/>
              </a:ext>
            </a:extLst>
          </p:cNvPr>
          <p:cNvPicPr>
            <a:picLocks noChangeAspect="1"/>
          </p:cNvPicPr>
          <p:nvPr/>
        </p:nvPicPr>
        <p:blipFill>
          <a:blip r:embed="rId3"/>
          <a:stretch>
            <a:fillRect/>
          </a:stretch>
        </p:blipFill>
        <p:spPr>
          <a:xfrm>
            <a:off x="1458462" y="2968183"/>
            <a:ext cx="2053797" cy="1781220"/>
          </a:xfrm>
          <a:prstGeom prst="rect">
            <a:avLst/>
          </a:prstGeom>
          <a:ln>
            <a:solidFill>
              <a:schemeClr val="tx1"/>
            </a:solidFill>
          </a:ln>
        </p:spPr>
      </p:pic>
      <p:sp>
        <p:nvSpPr>
          <p:cNvPr id="4" name="TextBox 3">
            <a:extLst>
              <a:ext uri="{FF2B5EF4-FFF2-40B4-BE49-F238E27FC236}">
                <a16:creationId xmlns:a16="http://schemas.microsoft.com/office/drawing/2014/main" id="{7FD986F1-25A9-E4E2-2C51-8CAE700E2BBC}"/>
              </a:ext>
            </a:extLst>
          </p:cNvPr>
          <p:cNvSpPr txBox="1"/>
          <p:nvPr/>
        </p:nvSpPr>
        <p:spPr>
          <a:xfrm>
            <a:off x="457200" y="4886670"/>
            <a:ext cx="4191000" cy="1815882"/>
          </a:xfrm>
          <a:prstGeom prst="rect">
            <a:avLst/>
          </a:prstGeom>
          <a:noFill/>
        </p:spPr>
        <p:txBody>
          <a:bodyPr wrap="square" rtlCol="0">
            <a:spAutoFit/>
          </a:bodyPr>
          <a:lstStyle/>
          <a:p>
            <a:r>
              <a:rPr lang="en-US" sz="1600" b="1" dirty="0"/>
              <a:t>Contact: </a:t>
            </a:r>
            <a:r>
              <a:rPr lang="en-US" sz="1600" dirty="0"/>
              <a:t>Katherine Thompson, Assistant General Counsel</a:t>
            </a:r>
          </a:p>
          <a:p>
            <a:pPr fontAlgn="base"/>
            <a:r>
              <a:rPr lang="en-US" sz="1600" dirty="0"/>
              <a:t>State Ethics Commission</a:t>
            </a:r>
          </a:p>
          <a:p>
            <a:pPr fontAlgn="base"/>
            <a:r>
              <a:rPr lang="en-US" sz="1600" dirty="0"/>
              <a:t>katherine.thompson@maryland.gov</a:t>
            </a:r>
          </a:p>
          <a:p>
            <a:pPr fontAlgn="base"/>
            <a:r>
              <a:rPr lang="en-US" sz="1600" dirty="0"/>
              <a:t>410.260.7770</a:t>
            </a:r>
          </a:p>
          <a:p>
            <a:pPr algn="ctr" fontAlgn="base"/>
            <a:endParaRPr lang="en-US" sz="1600" dirty="0"/>
          </a:p>
          <a:p>
            <a:pPr algn="ctr" fontAlgn="base"/>
            <a:r>
              <a:rPr lang="en-US" sz="1600" dirty="0">
                <a:solidFill>
                  <a:srgbClr val="C00000"/>
                </a:solidFill>
                <a:effectLst>
                  <a:outerShdw blurRad="38100" dist="38100" dir="2700000" algn="tl">
                    <a:srgbClr val="000000">
                      <a:alpha val="43137"/>
                    </a:srgbClr>
                  </a:outerShdw>
                </a:effectLst>
              </a:rPr>
              <a:t>Don’t take the Lobbyist training option</a:t>
            </a:r>
            <a:endParaRPr lang="en-US" dirty="0"/>
          </a:p>
        </p:txBody>
      </p:sp>
      <p:pic>
        <p:nvPicPr>
          <p:cNvPr id="5" name="Picture 4">
            <a:extLst>
              <a:ext uri="{FF2B5EF4-FFF2-40B4-BE49-F238E27FC236}">
                <a16:creationId xmlns:a16="http://schemas.microsoft.com/office/drawing/2014/main" id="{E0F7ACC3-B0B2-C095-6A30-C4E1BFFBFAF4}"/>
              </a:ext>
            </a:extLst>
          </p:cNvPr>
          <p:cNvPicPr>
            <a:picLocks noChangeAspect="1"/>
          </p:cNvPicPr>
          <p:nvPr/>
        </p:nvPicPr>
        <p:blipFill>
          <a:blip r:embed="rId4"/>
          <a:stretch>
            <a:fillRect/>
          </a:stretch>
        </p:blipFill>
        <p:spPr>
          <a:xfrm>
            <a:off x="5725740" y="2968183"/>
            <a:ext cx="2053640" cy="1781220"/>
          </a:xfrm>
          <a:prstGeom prst="rect">
            <a:avLst/>
          </a:prstGeom>
          <a:ln>
            <a:solidFill>
              <a:schemeClr val="tx1"/>
            </a:solidFill>
          </a:ln>
        </p:spPr>
      </p:pic>
      <p:sp>
        <p:nvSpPr>
          <p:cNvPr id="6" name="TextBox 5">
            <a:extLst>
              <a:ext uri="{FF2B5EF4-FFF2-40B4-BE49-F238E27FC236}">
                <a16:creationId xmlns:a16="http://schemas.microsoft.com/office/drawing/2014/main" id="{1076DA21-3A45-4FD8-587E-2F5F8E78544E}"/>
              </a:ext>
            </a:extLst>
          </p:cNvPr>
          <p:cNvSpPr txBox="1"/>
          <p:nvPr/>
        </p:nvSpPr>
        <p:spPr>
          <a:xfrm>
            <a:off x="894872" y="1600200"/>
            <a:ext cx="7354257" cy="1233158"/>
          </a:xfrm>
          <a:prstGeom prst="rect">
            <a:avLst/>
          </a:prstGeom>
          <a:noFill/>
        </p:spPr>
        <p:txBody>
          <a:bodyPr wrap="none" rtlCol="0">
            <a:spAutoFit/>
          </a:bodyPr>
          <a:lstStyle/>
          <a:p>
            <a:pPr algn="ctr">
              <a:lnSpc>
                <a:spcPct val="107000"/>
              </a:lnSpc>
              <a:spcAft>
                <a:spcPts val="800"/>
              </a:spcAft>
            </a:pPr>
            <a:r>
              <a:rPr lang="en-US" sz="2000" dirty="0">
                <a:effectLst>
                  <a:outerShdw blurRad="38100" dist="38100" dir="2700000" algn="tl">
                    <a:srgbClr val="000000">
                      <a:alpha val="43137"/>
                    </a:srgbClr>
                  </a:outerShdw>
                </a:effectLst>
              </a:rPr>
              <a:t>Training must be completed by April of each year</a:t>
            </a:r>
          </a:p>
          <a:p>
            <a:pPr algn="l">
              <a:lnSpc>
                <a:spcPct val="107000"/>
              </a:lnSpc>
              <a:spcAft>
                <a:spcPts val="800"/>
              </a:spcAft>
            </a:pPr>
            <a:r>
              <a:rPr lang="en-US" sz="2000" dirty="0">
                <a:effectLst>
                  <a:outerShdw blurRad="38100" dist="38100" dir="2700000" algn="tl">
                    <a:srgbClr val="000000">
                      <a:alpha val="43137"/>
                    </a:srgbClr>
                  </a:outerShdw>
                </a:effectLst>
              </a:rPr>
              <a:t>New hires:  1</a:t>
            </a:r>
            <a:r>
              <a:rPr lang="en-US" sz="2000" baseline="30000" dirty="0">
                <a:effectLst>
                  <a:outerShdw blurRad="38100" dist="38100" dir="2700000" algn="tl">
                    <a:srgbClr val="000000">
                      <a:alpha val="43137"/>
                    </a:srgbClr>
                  </a:outerShdw>
                </a:effectLst>
              </a:rPr>
              <a:t>st</a:t>
            </a:r>
            <a:r>
              <a:rPr lang="en-US" sz="2000" dirty="0">
                <a:effectLst>
                  <a:outerShdw blurRad="38100" dist="38100" dir="2700000" algn="tl">
                    <a:srgbClr val="000000">
                      <a:alpha val="43137"/>
                    </a:srgbClr>
                  </a:outerShdw>
                </a:effectLst>
              </a:rPr>
              <a:t> time 30 days (email from the State Ethics Committee)</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8179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2766-850C-854C-4375-39BC2FFC921A}"/>
              </a:ext>
            </a:extLst>
          </p:cNvPr>
          <p:cNvSpPr>
            <a:spLocks noGrp="1"/>
          </p:cNvSpPr>
          <p:nvPr>
            <p:ph type="title"/>
          </p:nvPr>
        </p:nvSpPr>
        <p:spPr/>
        <p:txBody>
          <a:bodyPr>
            <a:noAutofit/>
          </a:bodyPr>
          <a:lstStyle/>
          <a:p>
            <a:pPr algn="ctr"/>
            <a:r>
              <a:rPr lang="en-US" sz="3600" dirty="0"/>
              <a:t>Title IX Required Training Registration</a:t>
            </a:r>
          </a:p>
        </p:txBody>
      </p:sp>
      <p:sp>
        <p:nvSpPr>
          <p:cNvPr id="7" name="Content Placeholder 4">
            <a:extLst>
              <a:ext uri="{FF2B5EF4-FFF2-40B4-BE49-F238E27FC236}">
                <a16:creationId xmlns:a16="http://schemas.microsoft.com/office/drawing/2014/main" id="{470BE0EB-B6A6-798E-E417-D9B5576EB228}"/>
              </a:ext>
            </a:extLst>
          </p:cNvPr>
          <p:cNvSpPr txBox="1">
            <a:spLocks/>
          </p:cNvSpPr>
          <p:nvPr/>
        </p:nvSpPr>
        <p:spPr>
          <a:xfrm>
            <a:off x="4800600" y="1775191"/>
            <a:ext cx="3810000" cy="3482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sz="2400" b="1" dirty="0"/>
              <a:t>Scan the QR code below to register for </a:t>
            </a:r>
          </a:p>
          <a:p>
            <a:pPr marL="118872" indent="0" algn="ctr">
              <a:buNone/>
            </a:pPr>
            <a:r>
              <a:rPr lang="en-US" sz="2000" b="1" dirty="0">
                <a:solidFill>
                  <a:srgbClr val="C00000"/>
                </a:solidFill>
              </a:rPr>
              <a:t>Sexual Harassment Training</a:t>
            </a:r>
          </a:p>
          <a:p>
            <a:pPr marL="118872" indent="0" algn="ctr">
              <a:buNone/>
            </a:pPr>
            <a:endParaRPr lang="en-US" sz="20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a:p>
            <a:pPr marL="118872" indent="0" algn="ctr">
              <a:buNone/>
            </a:pPr>
            <a:endParaRPr lang="en-US" sz="2400" dirty="0">
              <a:solidFill>
                <a:srgbClr val="C00000"/>
              </a:solidFill>
              <a:effectLst>
                <a:outerShdw blurRad="38100" dist="38100" dir="2700000" algn="tl">
                  <a:srgbClr val="000000">
                    <a:alpha val="43137"/>
                  </a:srgbClr>
                </a:outerShdw>
              </a:effectLst>
            </a:endParaRPr>
          </a:p>
        </p:txBody>
      </p:sp>
      <p:sp>
        <p:nvSpPr>
          <p:cNvPr id="12" name="Content Placeholder 11">
            <a:extLst>
              <a:ext uri="{FF2B5EF4-FFF2-40B4-BE49-F238E27FC236}">
                <a16:creationId xmlns:a16="http://schemas.microsoft.com/office/drawing/2014/main" id="{B2E430D0-757E-3CE9-1206-CDE14770E7D7}"/>
              </a:ext>
            </a:extLst>
          </p:cNvPr>
          <p:cNvSpPr>
            <a:spLocks noGrp="1"/>
          </p:cNvSpPr>
          <p:nvPr>
            <p:ph idx="1"/>
          </p:nvPr>
        </p:nvSpPr>
        <p:spPr>
          <a:xfrm>
            <a:off x="381000" y="1775191"/>
            <a:ext cx="4191000" cy="4625609"/>
          </a:xfrm>
        </p:spPr>
        <p:txBody>
          <a:bodyPr>
            <a:normAutofit/>
          </a:bodyPr>
          <a:lstStyle/>
          <a:p>
            <a:pPr>
              <a:buFont typeface="Wingdings" panose="05000000000000000000" pitchFamily="2" charset="2"/>
              <a:buChar char="Ø"/>
            </a:pPr>
            <a:r>
              <a:rPr lang="en-US" sz="2400" b="1" dirty="0"/>
              <a:t>Title IX Sexual Harassment Training</a:t>
            </a:r>
          </a:p>
          <a:p>
            <a:pPr lvl="1"/>
            <a:r>
              <a:rPr lang="en-US" sz="2400" dirty="0"/>
              <a:t>Register for this training today by scanning the QR Code</a:t>
            </a:r>
            <a:r>
              <a:rPr lang="en-US" dirty="0"/>
              <a:t>.</a:t>
            </a:r>
          </a:p>
          <a:p>
            <a:pPr marL="118872" indent="0">
              <a:buNone/>
            </a:pPr>
            <a:endParaRPr lang="en-US" dirty="0"/>
          </a:p>
          <a:p>
            <a:pPr>
              <a:buFont typeface="Wingdings" panose="05000000000000000000" pitchFamily="2" charset="2"/>
              <a:buChar char="Ø"/>
            </a:pPr>
            <a:r>
              <a:rPr lang="en-US" sz="2400" b="1" dirty="0"/>
              <a:t>Get Inclusive!</a:t>
            </a:r>
          </a:p>
          <a:p>
            <a:pPr lvl="1">
              <a:buFont typeface="Wingdings" panose="05000000000000000000" pitchFamily="2" charset="2"/>
              <a:buChar char="§"/>
            </a:pPr>
            <a:r>
              <a:rPr lang="en-US" sz="2400" dirty="0"/>
              <a:t>Register via email from Get Inclusive!</a:t>
            </a:r>
          </a:p>
          <a:p>
            <a:pPr lvl="1"/>
            <a:endParaRPr lang="en-US" dirty="0"/>
          </a:p>
        </p:txBody>
      </p:sp>
      <p:pic>
        <p:nvPicPr>
          <p:cNvPr id="17" name="Picture 16">
            <a:extLst>
              <a:ext uri="{FF2B5EF4-FFF2-40B4-BE49-F238E27FC236}">
                <a16:creationId xmlns:a16="http://schemas.microsoft.com/office/drawing/2014/main" id="{BBE4B08D-4DE1-D76A-93A2-3F619B1C3CB1}"/>
              </a:ext>
            </a:extLst>
          </p:cNvPr>
          <p:cNvPicPr>
            <a:picLocks noChangeAspect="1"/>
          </p:cNvPicPr>
          <p:nvPr/>
        </p:nvPicPr>
        <p:blipFill>
          <a:blip r:embed="rId3"/>
          <a:stretch>
            <a:fillRect/>
          </a:stretch>
        </p:blipFill>
        <p:spPr>
          <a:xfrm>
            <a:off x="5715000" y="3048000"/>
            <a:ext cx="2077964" cy="2082634"/>
          </a:xfrm>
          <a:prstGeom prst="rect">
            <a:avLst/>
          </a:prstGeom>
        </p:spPr>
      </p:pic>
      <p:sp>
        <p:nvSpPr>
          <p:cNvPr id="18" name="TextBox 17">
            <a:extLst>
              <a:ext uri="{FF2B5EF4-FFF2-40B4-BE49-F238E27FC236}">
                <a16:creationId xmlns:a16="http://schemas.microsoft.com/office/drawing/2014/main" id="{84910F1F-8EBE-FC63-5A41-D4AB6D256986}"/>
              </a:ext>
            </a:extLst>
          </p:cNvPr>
          <p:cNvSpPr txBox="1"/>
          <p:nvPr/>
        </p:nvSpPr>
        <p:spPr>
          <a:xfrm>
            <a:off x="4800600" y="5257800"/>
            <a:ext cx="3810000" cy="1323439"/>
          </a:xfrm>
          <a:prstGeom prst="rect">
            <a:avLst/>
          </a:prstGeom>
          <a:noFill/>
        </p:spPr>
        <p:txBody>
          <a:bodyPr wrap="square" rtlCol="0">
            <a:spAutoFit/>
          </a:bodyPr>
          <a:lstStyle/>
          <a:p>
            <a:r>
              <a:rPr lang="en-US" sz="1600" b="1" dirty="0"/>
              <a:t>Contact: </a:t>
            </a:r>
            <a:r>
              <a:rPr lang="en-US" sz="1600" dirty="0"/>
              <a:t>Office of Equity Compliance</a:t>
            </a:r>
          </a:p>
          <a:p>
            <a:r>
              <a:rPr lang="en-US" sz="1600" i="1" dirty="0"/>
              <a:t>Julia </a:t>
            </a:r>
            <a:r>
              <a:rPr lang="en-US" sz="1600" i="1" dirty="0" err="1"/>
              <a:t>Mesquita</a:t>
            </a:r>
            <a:r>
              <a:rPr lang="en-US" sz="1600" i="1" dirty="0"/>
              <a:t> Peterson</a:t>
            </a:r>
          </a:p>
          <a:p>
            <a:r>
              <a:rPr lang="en-US" sz="1600" i="1" dirty="0"/>
              <a:t>Administrative Assistant, Equity Compliance</a:t>
            </a:r>
          </a:p>
          <a:p>
            <a:r>
              <a:rPr lang="en-US" sz="1600" dirty="0">
                <a:hlinkClick r:id="rId4"/>
              </a:rPr>
              <a:t>jmesquitapeterson@bowiestate.edu</a:t>
            </a:r>
            <a:r>
              <a:rPr lang="en-US" sz="1600" dirty="0"/>
              <a:t> </a:t>
            </a:r>
          </a:p>
          <a:p>
            <a:r>
              <a:rPr lang="en-US" sz="1600" dirty="0"/>
              <a:t>301-860-5123</a:t>
            </a:r>
          </a:p>
        </p:txBody>
      </p:sp>
    </p:spTree>
    <p:extLst>
      <p:ext uri="{BB962C8B-B14F-4D97-AF65-F5344CB8AC3E}">
        <p14:creationId xmlns:p14="http://schemas.microsoft.com/office/powerpoint/2010/main" val="96867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noAutofit/>
          </a:bodyPr>
          <a:lstStyle/>
          <a:p>
            <a:pPr algn="ctr"/>
            <a:r>
              <a:rPr lang="en-US" sz="4000" dirty="0"/>
              <a:t>How Benefits Are Determined and Paid with MSRP</a:t>
            </a:r>
          </a:p>
        </p:txBody>
      </p:sp>
      <p:sp>
        <p:nvSpPr>
          <p:cNvPr id="3" name="Content Placeholder 2"/>
          <p:cNvSpPr>
            <a:spLocks noGrp="1"/>
          </p:cNvSpPr>
          <p:nvPr>
            <p:ph idx="1"/>
          </p:nvPr>
        </p:nvSpPr>
        <p:spPr/>
        <p:txBody>
          <a:bodyPr>
            <a:normAutofit/>
          </a:bodyPr>
          <a:lstStyle/>
          <a:p>
            <a:r>
              <a:rPr lang="en-US" sz="2600" b="1" dirty="0"/>
              <a:t>Benefits Determined By a Formula </a:t>
            </a:r>
            <a:endParaRPr lang="en-US" sz="2600" b="1" dirty="0">
              <a:solidFill>
                <a:srgbClr val="C00000"/>
              </a:solidFill>
            </a:endParaRPr>
          </a:p>
          <a:p>
            <a:pPr>
              <a:buNone/>
            </a:pPr>
            <a:r>
              <a:rPr lang="en-US" sz="2600" dirty="0"/>
              <a:t>	-Fixed percentage of your years of credible service</a:t>
            </a:r>
          </a:p>
          <a:p>
            <a:pPr>
              <a:buNone/>
            </a:pPr>
            <a:r>
              <a:rPr lang="en-US" sz="2600" dirty="0"/>
              <a:t>	-Average Final Salary X the multiplier (.018) X years of service</a:t>
            </a:r>
          </a:p>
          <a:p>
            <a:pPr>
              <a:buNone/>
            </a:pPr>
            <a:endParaRPr lang="en-US" sz="2600" dirty="0"/>
          </a:p>
          <a:p>
            <a:r>
              <a:rPr lang="en-US" sz="2600" b="1" dirty="0"/>
              <a:t>How Benefits Are Paid</a:t>
            </a:r>
          </a:p>
          <a:p>
            <a:pPr lvl="1">
              <a:buNone/>
            </a:pPr>
            <a:r>
              <a:rPr lang="en-US" sz="2600" dirty="0"/>
              <a:t>-Single-Life Annuity (Return of a single payment to your survivor(s) at your death)</a:t>
            </a:r>
          </a:p>
          <a:p>
            <a:pPr lvl="1">
              <a:buNone/>
            </a:pPr>
            <a:r>
              <a:rPr lang="en-US" sz="2600" dirty="0"/>
              <a:t>-Dual-Life Annuity (A continuing monthly payment after your death to your surviving beneficiary</a:t>
            </a:r>
            <a:r>
              <a:rPr lang="en-US" dirty="0"/>
              <a:t>)</a:t>
            </a:r>
          </a:p>
        </p:txBody>
      </p:sp>
      <p:pic>
        <p:nvPicPr>
          <p:cNvPr id="4" name="Picture 3" descr="BSU-Logo_Yllw-Flame-Blk-Text.jpg"/>
          <p:cNvPicPr>
            <a:picLocks noChangeAspect="1"/>
          </p:cNvPicPr>
          <p:nvPr/>
        </p:nvPicPr>
        <p:blipFill>
          <a:blip r:embed="rId3" cstate="print"/>
          <a:stretch>
            <a:fillRect/>
          </a:stretch>
        </p:blipFill>
        <p:spPr>
          <a:xfrm>
            <a:off x="7620000" y="5682615"/>
            <a:ext cx="1066800" cy="960120"/>
          </a:xfrm>
          <a:prstGeom prst="rect">
            <a:avLst/>
          </a:prstGeom>
        </p:spPr>
      </p:pic>
    </p:spTree>
    <p:extLst>
      <p:ext uri="{BB962C8B-B14F-4D97-AF65-F5344CB8AC3E}">
        <p14:creationId xmlns:p14="http://schemas.microsoft.com/office/powerpoint/2010/main" val="2236574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Myriad Pro" panose="020B0503030403020204" pitchFamily="34" charset="0"/>
              </a:rPr>
              <a:t>Staff Council and You</a:t>
            </a:r>
            <a:endParaRPr lang="en-US" sz="3300" b="0" dirty="0">
              <a:solidFill>
                <a:schemeClr val="bg1"/>
              </a:solidFill>
              <a:latin typeface="Myriad Pro" panose="020B0503030403020204" pitchFamily="34" charset="0"/>
            </a:endParaRPr>
          </a:p>
        </p:txBody>
      </p:sp>
      <p:sp>
        <p:nvSpPr>
          <p:cNvPr id="7" name="Content Placeholder 2"/>
          <p:cNvSpPr txBox="1">
            <a:spLocks/>
          </p:cNvSpPr>
          <p:nvPr/>
        </p:nvSpPr>
        <p:spPr>
          <a:xfrm>
            <a:off x="152400" y="1676400"/>
            <a:ext cx="8686800" cy="5029200"/>
          </a:xfrm>
          <a:prstGeom prst="rect">
            <a:avLst/>
          </a:prstGeom>
        </p:spPr>
        <p:txBody>
          <a:bodyPr vert="horz" lIns="54864" tIns="91440" rtlCol="0">
            <a:normAutofit fontScale="925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ctr"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2400" b="0" i="0" u="none" strike="noStrike" kern="1200" cap="none" spc="0" normalizeH="0" baseline="0" noProof="0" dirty="0">
                <a:ln>
                  <a:noFill/>
                </a:ln>
                <a:solidFill>
                  <a:prstClr val="black"/>
                </a:solidFill>
                <a:effectLst/>
                <a:uLnTx/>
                <a:uFillTx/>
                <a:latin typeface="Corbel"/>
                <a:ea typeface="+mn-ea"/>
                <a:cs typeface="+mn-cs"/>
              </a:rPr>
              <a:t>Staff Council is a governance group that collectively represents </a:t>
            </a:r>
          </a:p>
          <a:p>
            <a:pPr marL="118872" marR="0" lvl="0" indent="0" algn="ctr"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2400" b="0" i="1" u="none" strike="noStrike" kern="1200" cap="none" spc="0" normalizeH="0" baseline="0" noProof="0" dirty="0">
                <a:ln>
                  <a:noFill/>
                </a:ln>
                <a:solidFill>
                  <a:prstClr val="black"/>
                </a:solidFill>
                <a:effectLst/>
                <a:uLnTx/>
                <a:uFillTx/>
                <a:latin typeface="Corbel"/>
                <a:ea typeface="+mn-ea"/>
                <a:cs typeface="+mn-cs"/>
              </a:rPr>
              <a:t>(with very few exceptions) </a:t>
            </a:r>
            <a:r>
              <a:rPr kumimoji="0" lang="en-US" sz="2400" b="0" i="0" u="none" strike="noStrike" kern="1200" cap="none" spc="0" normalizeH="0" baseline="0" noProof="0" dirty="0">
                <a:ln>
                  <a:noFill/>
                </a:ln>
                <a:solidFill>
                  <a:prstClr val="black"/>
                </a:solidFill>
                <a:effectLst/>
                <a:uLnTx/>
                <a:uFillTx/>
                <a:latin typeface="Corbel"/>
                <a:ea typeface="+mn-ea"/>
                <a:cs typeface="+mn-cs"/>
              </a:rPr>
              <a:t>employees who are not members of any collective bargaining unit.</a:t>
            </a:r>
          </a:p>
          <a:p>
            <a:pPr marL="118872" marR="0" lvl="0" indent="0" algn="l" defTabSz="914400" rtl="0" eaLnBrk="1" fontAlgn="auto" latinLnBrk="0" hangingPunct="1">
              <a:lnSpc>
                <a:spcPct val="100000"/>
              </a:lnSpc>
              <a:spcBef>
                <a:spcPts val="0"/>
              </a:spcBef>
              <a:spcAft>
                <a:spcPts val="0"/>
              </a:spcAft>
              <a:buClr>
                <a:srgbClr val="F0AD00"/>
              </a:buClr>
              <a:buSzPct val="80000"/>
              <a:buFont typeface="Wingdings 2"/>
              <a:buNone/>
              <a:tabLst/>
              <a:defRPr/>
            </a:pPr>
            <a:endParaRPr kumimoji="0" lang="en-US" sz="17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endParaRPr kumimoji="0" lang="en-US" sz="12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000" b="1" i="0" u="none" strike="noStrike" kern="1200" cap="none" spc="0" normalizeH="0" baseline="0" noProof="0" dirty="0">
                <a:ln>
                  <a:noFill/>
                </a:ln>
                <a:solidFill>
                  <a:prstClr val="black"/>
                </a:solidFill>
                <a:effectLst/>
                <a:uLnTx/>
                <a:uFillTx/>
                <a:latin typeface="Corbel"/>
                <a:ea typeface="+mn-ea"/>
                <a:cs typeface="+mn-cs"/>
              </a:rPr>
              <a:t>What they do?</a:t>
            </a:r>
          </a:p>
          <a:p>
            <a:pPr marL="411480" marR="0" lvl="1" indent="0" algn="l" defTabSz="914400" rtl="0" eaLnBrk="1" fontAlgn="auto" latinLnBrk="0" hangingPunct="1">
              <a:lnSpc>
                <a:spcPct val="100000"/>
              </a:lnSpc>
              <a:spcBef>
                <a:spcPct val="20000"/>
              </a:spcBef>
              <a:spcAft>
                <a:spcPts val="0"/>
              </a:spcAft>
              <a:buClr>
                <a:srgbClr val="60B5CC"/>
              </a:buClr>
              <a:buSzPct val="90000"/>
              <a:buFont typeface="Wingdings"/>
              <a:buNone/>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Staff Council addresses issues concerning working conditions and other matters that pertain to the University staff.</a:t>
            </a: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000" b="1" i="0" u="none" strike="noStrike" kern="1200" cap="none" spc="0" normalizeH="0" baseline="0" noProof="0" dirty="0">
                <a:ln>
                  <a:noFill/>
                </a:ln>
                <a:solidFill>
                  <a:prstClr val="black"/>
                </a:solidFill>
                <a:effectLst/>
                <a:uLnTx/>
                <a:uFillTx/>
                <a:latin typeface="Corbel"/>
                <a:ea typeface="+mn-ea"/>
                <a:cs typeface="+mn-cs"/>
              </a:rPr>
              <a:t>Meeting Times</a:t>
            </a:r>
            <a:r>
              <a:rPr kumimoji="0" lang="en-US" sz="2000" b="0" i="0" u="none" strike="noStrike" kern="1200" cap="none" spc="0" normalizeH="0" baseline="0" noProof="0" dirty="0">
                <a:ln>
                  <a:noFill/>
                </a:ln>
                <a:solidFill>
                  <a:prstClr val="black"/>
                </a:solidFill>
                <a:effectLst/>
                <a:uLnTx/>
                <a:uFillTx/>
                <a:latin typeface="Corbel"/>
                <a:ea typeface="+mn-ea"/>
                <a:cs typeface="+mn-cs"/>
              </a:rPr>
              <a:t/>
            </a:r>
            <a:br>
              <a:rPr kumimoji="0" lang="en-US" sz="2000" b="0" i="0" u="none" strike="noStrike" kern="1200" cap="none" spc="0" normalizeH="0" baseline="0" noProof="0" dirty="0">
                <a:ln>
                  <a:noFill/>
                </a:ln>
                <a:solidFill>
                  <a:prstClr val="black"/>
                </a:solidFill>
                <a:effectLst/>
                <a:uLnTx/>
                <a:uFillTx/>
                <a:latin typeface="Corbel"/>
                <a:ea typeface="+mn-ea"/>
                <a:cs typeface="+mn-cs"/>
              </a:rPr>
            </a:br>
            <a:r>
              <a:rPr kumimoji="0" lang="en-US" sz="1600" b="0" i="0" u="none" strike="noStrike" kern="1200" cap="none" spc="0" normalizeH="0" baseline="0" noProof="0" dirty="0">
                <a:ln>
                  <a:noFill/>
                </a:ln>
                <a:solidFill>
                  <a:prstClr val="black"/>
                </a:solidFill>
                <a:effectLst/>
                <a:uLnTx/>
                <a:uFillTx/>
                <a:latin typeface="Corbel"/>
                <a:ea typeface="+mn-ea"/>
                <a:cs typeface="+mn-cs"/>
              </a:rPr>
              <a:t>3</a:t>
            </a:r>
            <a:r>
              <a:rPr kumimoji="0" lang="en-US" sz="1600" b="0" i="0" u="none" strike="noStrike" kern="1200" cap="none" spc="0" normalizeH="0" baseline="30000" noProof="0" dirty="0">
                <a:ln>
                  <a:noFill/>
                </a:ln>
                <a:solidFill>
                  <a:prstClr val="black"/>
                </a:solidFill>
                <a:effectLst/>
                <a:uLnTx/>
                <a:uFillTx/>
                <a:latin typeface="Corbel"/>
                <a:ea typeface="+mn-ea"/>
                <a:cs typeface="+mn-cs"/>
              </a:rPr>
              <a:t>rd</a:t>
            </a:r>
            <a:r>
              <a:rPr kumimoji="0" lang="en-US" sz="1600" b="0" i="0" u="none" strike="noStrike" kern="1200" cap="none" spc="0" normalizeH="0" baseline="0" noProof="0" dirty="0">
                <a:ln>
                  <a:noFill/>
                </a:ln>
                <a:solidFill>
                  <a:prstClr val="black"/>
                </a:solidFill>
                <a:effectLst/>
                <a:uLnTx/>
                <a:uFillTx/>
                <a:latin typeface="Corbel"/>
                <a:ea typeface="+mn-ea"/>
                <a:cs typeface="+mn-cs"/>
              </a:rPr>
              <a:t> Thursday of each month </a:t>
            </a:r>
            <a:r>
              <a:rPr kumimoji="0" lang="en-US" sz="1600" b="0" i="1" u="none" strike="noStrike" kern="1200" cap="none" spc="0" normalizeH="0" baseline="0" noProof="0" dirty="0">
                <a:ln>
                  <a:noFill/>
                </a:ln>
                <a:solidFill>
                  <a:prstClr val="black"/>
                </a:solidFill>
                <a:effectLst/>
                <a:uLnTx/>
                <a:uFillTx/>
                <a:latin typeface="Corbel"/>
                <a:ea typeface="+mn-ea"/>
                <a:cs typeface="+mn-cs"/>
              </a:rPr>
              <a:t>(except in the summer)  </a:t>
            </a:r>
            <a:r>
              <a:rPr kumimoji="0" lang="en-US" sz="1600" b="0" i="0" u="none" strike="noStrike" kern="1200" cap="none" spc="0" normalizeH="0" baseline="0" noProof="0" dirty="0">
                <a:ln>
                  <a:noFill/>
                </a:ln>
                <a:solidFill>
                  <a:prstClr val="black"/>
                </a:solidFill>
                <a:effectLst/>
                <a:uLnTx/>
                <a:uFillTx/>
                <a:latin typeface="Corbel"/>
                <a:ea typeface="+mn-ea"/>
                <a:cs typeface="+mn-cs"/>
              </a:rPr>
              <a:t>from 10 am – 11:30 am </a:t>
            </a:r>
            <a:r>
              <a:rPr kumimoji="0" lang="en-US" sz="1600" b="0" i="0" u="none" strike="noStrike" kern="1200" cap="none" spc="0" normalizeH="0" baseline="0" noProof="0" dirty="0">
                <a:ln>
                  <a:noFill/>
                </a:ln>
                <a:solidFill>
                  <a:srgbClr val="000000"/>
                </a:solidFill>
                <a:effectLst/>
                <a:uLnTx/>
                <a:uFillTx/>
                <a:latin typeface="Corbel"/>
                <a:ea typeface="+mn-ea"/>
                <a:cs typeface="+mn-cs"/>
              </a:rPr>
              <a:t>in the Student Center, unless otherwise noted.  Attendance is open to University designated BSU Staff Council Members Only. </a:t>
            </a:r>
            <a:br>
              <a:rPr kumimoji="0" lang="en-US" sz="1600" b="0" i="0" u="none" strike="noStrike" kern="1200" cap="none" spc="0" normalizeH="0" baseline="0" noProof="0" dirty="0">
                <a:ln>
                  <a:noFill/>
                </a:ln>
                <a:solidFill>
                  <a:srgbClr val="000000"/>
                </a:solidFill>
                <a:effectLst/>
                <a:uLnTx/>
                <a:uFillTx/>
                <a:latin typeface="Corbel"/>
                <a:ea typeface="+mn-ea"/>
                <a:cs typeface="+mn-cs"/>
              </a:rPr>
            </a:br>
            <a:r>
              <a:rPr kumimoji="0" lang="en-US" sz="1600" b="0" i="0" u="none" strike="noStrike" kern="1200" cap="none" spc="0" normalizeH="0" baseline="0" noProof="0" dirty="0">
                <a:ln>
                  <a:noFill/>
                </a:ln>
                <a:solidFill>
                  <a:srgbClr val="000000"/>
                </a:solidFill>
                <a:effectLst/>
                <a:uLnTx/>
                <a:uFillTx/>
                <a:latin typeface="Corbel"/>
                <a:ea typeface="+mn-ea"/>
                <a:cs typeface="+mn-cs"/>
              </a:rPr>
              <a:t>The meeting time is from 10:00 am until 11:30 am.</a:t>
            </a:r>
            <a:br>
              <a:rPr kumimoji="0" lang="en-US" sz="1600" b="0" i="0" u="none" strike="noStrike" kern="1200" cap="none" spc="0" normalizeH="0" baseline="0" noProof="0" dirty="0">
                <a:ln>
                  <a:noFill/>
                </a:ln>
                <a:solidFill>
                  <a:srgbClr val="000000"/>
                </a:solidFill>
                <a:effectLst/>
                <a:uLnTx/>
                <a:uFillTx/>
                <a:latin typeface="Corbel"/>
                <a:ea typeface="+mn-ea"/>
                <a:cs typeface="+mn-cs"/>
              </a:rPr>
            </a:b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000" b="1" i="0" u="none" strike="noStrike" kern="1200" cap="none" spc="0" normalizeH="0" baseline="0" noProof="0" dirty="0">
                <a:ln>
                  <a:noFill/>
                </a:ln>
                <a:solidFill>
                  <a:prstClr val="black"/>
                </a:solidFill>
                <a:effectLst/>
                <a:uLnTx/>
                <a:uFillTx/>
                <a:latin typeface="Corbel"/>
                <a:ea typeface="+mn-ea"/>
                <a:cs typeface="+mn-cs"/>
              </a:rPr>
              <a:t>Contact Person</a:t>
            </a:r>
          </a:p>
          <a:p>
            <a:pPr marL="411480" marR="0" lvl="1" indent="0" algn="l" defTabSz="914400" rtl="0" eaLnBrk="1" fontAlgn="auto" latinLnBrk="0" hangingPunct="1">
              <a:lnSpc>
                <a:spcPct val="100000"/>
              </a:lnSpc>
              <a:spcBef>
                <a:spcPct val="20000"/>
              </a:spcBef>
              <a:spcAft>
                <a:spcPts val="0"/>
              </a:spcAft>
              <a:buClr>
                <a:srgbClr val="60B5CC"/>
              </a:buClr>
              <a:buSzPct val="90000"/>
              <a:buFont typeface="Wingdings"/>
              <a:buNone/>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Tanya P. Jones, </a:t>
            </a:r>
            <a:r>
              <a:rPr kumimoji="0" lang="en-US" sz="1600" b="0" i="1" u="none" strike="noStrike" kern="1200" cap="none" spc="0" normalizeH="0" baseline="0" noProof="0" dirty="0">
                <a:ln>
                  <a:noFill/>
                </a:ln>
                <a:solidFill>
                  <a:prstClr val="black"/>
                </a:solidFill>
                <a:effectLst/>
                <a:uLnTx/>
                <a:uFillTx/>
                <a:latin typeface="Corbel"/>
                <a:ea typeface="+mn-ea"/>
                <a:cs typeface="+mn-cs"/>
              </a:rPr>
              <a:t>Chair</a:t>
            </a:r>
            <a:r>
              <a:rPr kumimoji="0" lang="en-US" sz="1600" b="0" i="0" u="none" strike="noStrike" kern="1200" cap="none" spc="0" normalizeH="0" baseline="0" noProof="0" dirty="0">
                <a:ln>
                  <a:noFill/>
                </a:ln>
                <a:solidFill>
                  <a:prstClr val="black"/>
                </a:solidFill>
                <a:effectLst/>
                <a:uLnTx/>
                <a:uFillTx/>
                <a:latin typeface="Corbel"/>
                <a:ea typeface="+mn-ea"/>
                <a:cs typeface="+mn-cs"/>
              </a:rPr>
              <a:t> </a:t>
            </a:r>
            <a:br>
              <a:rPr kumimoji="0" lang="en-US" sz="1600" b="0" i="0" u="none" strike="noStrike" kern="1200" cap="none" spc="0" normalizeH="0" baseline="0" noProof="0" dirty="0">
                <a:ln>
                  <a:noFill/>
                </a:ln>
                <a:solidFill>
                  <a:prstClr val="black"/>
                </a:solidFill>
                <a:effectLst/>
                <a:uLnTx/>
                <a:uFillTx/>
                <a:latin typeface="Corbel"/>
                <a:ea typeface="+mn-ea"/>
                <a:cs typeface="+mn-cs"/>
              </a:rPr>
            </a:br>
            <a:r>
              <a:rPr kumimoji="0" lang="en-US" sz="1600" b="0" i="0" u="none" strike="noStrike" kern="1200" cap="none" spc="0" normalizeH="0" baseline="0" noProof="0" dirty="0">
                <a:ln>
                  <a:noFill/>
                </a:ln>
                <a:solidFill>
                  <a:prstClr val="black"/>
                </a:solidFill>
                <a:effectLst/>
                <a:uLnTx/>
                <a:uFillTx/>
                <a:latin typeface="Corbel"/>
                <a:ea typeface="+mn-ea"/>
                <a:cs typeface="+mn-cs"/>
              </a:rPr>
              <a:t>(301) 860-3228</a:t>
            </a:r>
            <a:br>
              <a:rPr kumimoji="0" lang="en-US" sz="1600" b="0" i="0" u="none" strike="noStrike" kern="1200" cap="none" spc="0" normalizeH="0" baseline="0" noProof="0" dirty="0">
                <a:ln>
                  <a:noFill/>
                </a:ln>
                <a:solidFill>
                  <a:prstClr val="black"/>
                </a:solidFill>
                <a:effectLst/>
                <a:uLnTx/>
                <a:uFillTx/>
                <a:latin typeface="Corbel"/>
                <a:ea typeface="+mn-ea"/>
                <a:cs typeface="+mn-cs"/>
              </a:rPr>
            </a:br>
            <a:r>
              <a:rPr kumimoji="0" lang="en-US" sz="1600" b="0" i="0" u="none" strike="noStrike" kern="1200" cap="none" spc="0" normalizeH="0" baseline="0" noProof="0" dirty="0">
                <a:ln>
                  <a:noFill/>
                </a:ln>
                <a:solidFill>
                  <a:prstClr val="black"/>
                </a:solidFill>
                <a:effectLst/>
                <a:uLnTx/>
                <a:uFillTx/>
                <a:latin typeface="Corbel"/>
                <a:ea typeface="+mn-ea"/>
                <a:cs typeface="+mn-cs"/>
              </a:rPr>
              <a:t>tpjones@bowiestate.edu</a:t>
            </a:r>
          </a:p>
          <a:p>
            <a:pPr marL="118872" marR="0" lvl="0" indent="0" algn="ctr" defTabSz="914400" rtl="0" eaLnBrk="1" fontAlgn="auto" latinLnBrk="0" hangingPunct="1">
              <a:lnSpc>
                <a:spcPct val="100000"/>
              </a:lnSpc>
              <a:spcBef>
                <a:spcPts val="0"/>
              </a:spcBef>
              <a:spcAft>
                <a:spcPts val="0"/>
              </a:spcAft>
              <a:buClr>
                <a:srgbClr val="F0AD00"/>
              </a:buClr>
              <a:buSzPct val="80000"/>
              <a:buFont typeface="Wingdings 2"/>
              <a:buNone/>
              <a:tabLst/>
              <a:defRPr/>
            </a:pPr>
            <a:endParaRPr kumimoji="0" lang="en-US" sz="2000" b="0" i="0" u="none" strike="noStrike" kern="1200" cap="none" spc="0" normalizeH="0" baseline="0" noProof="0" dirty="0">
              <a:ln>
                <a:noFill/>
              </a:ln>
              <a:solidFill>
                <a:srgbClr val="F0AD00">
                  <a:lumMod val="75000"/>
                </a:srgbClr>
              </a:solidFill>
              <a:effectLst/>
              <a:uLnTx/>
              <a:uFillTx/>
              <a:latin typeface="Corbel"/>
              <a:ea typeface="+mn-ea"/>
              <a:cs typeface="+mn-cs"/>
            </a:endParaRPr>
          </a:p>
          <a:p>
            <a:pPr marL="118872" marR="0" lvl="0" indent="0" algn="ctr"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2000" b="0" i="0" u="none" strike="noStrike" kern="1200" cap="none" spc="0" normalizeH="0" baseline="0" noProof="0" dirty="0">
                <a:ln>
                  <a:noFill/>
                </a:ln>
                <a:solidFill>
                  <a:srgbClr val="F0AD00">
                    <a:lumMod val="75000"/>
                  </a:srgbClr>
                </a:solidFill>
                <a:effectLst/>
                <a:uLnTx/>
                <a:uFillTx/>
                <a:latin typeface="Corbel"/>
                <a:ea typeface="+mn-ea"/>
                <a:cs typeface="+mn-cs"/>
              </a:rPr>
              <a:t>Staff Council does not meet during the summer months</a:t>
            </a:r>
          </a:p>
          <a:p>
            <a:pPr marL="118872" marR="0" lvl="0" indent="0" algn="l" defTabSz="914400" rtl="0" eaLnBrk="1" fontAlgn="auto" latinLnBrk="0" hangingPunct="1">
              <a:lnSpc>
                <a:spcPct val="100000"/>
              </a:lnSpc>
              <a:spcBef>
                <a:spcPts val="0"/>
              </a:spcBef>
              <a:spcAft>
                <a:spcPts val="0"/>
              </a:spcAft>
              <a:buClr>
                <a:srgbClr val="F0AD00"/>
              </a:buClr>
              <a:buSzPct val="80000"/>
              <a:buFont typeface="Wingdings 2"/>
              <a:buNone/>
              <a:tabLst/>
              <a:defRPr/>
            </a:pPr>
            <a:endParaRPr kumimoji="0" lang="en-US" sz="2600" b="0" i="0" u="none" strike="noStrike" kern="1200" cap="none" spc="0" normalizeH="0" baseline="0" noProof="0" dirty="0">
              <a:ln>
                <a:noFill/>
              </a:ln>
              <a:solidFill>
                <a:prstClr val="black"/>
              </a:solidFill>
              <a:effectLst/>
              <a:uLnTx/>
              <a:uFillTx/>
              <a:latin typeface="Corbel"/>
              <a:ea typeface="+mn-ea"/>
              <a:cs typeface="+mn-cs"/>
            </a:endParaRPr>
          </a:p>
        </p:txBody>
      </p:sp>
      <p:sp>
        <p:nvSpPr>
          <p:cNvPr id="4" name="Slide Number Placeholder 3"/>
          <p:cNvSpPr>
            <a:spLocks noGrp="1"/>
          </p:cNvSpPr>
          <p:nvPr>
            <p:ph type="sldNum" sz="quarter" idx="12"/>
          </p:nvPr>
        </p:nvSpPr>
        <p:spPr/>
        <p:txBody>
          <a:bodyPr/>
          <a:lstStyle/>
          <a:p>
            <a:fld id="{07ED158E-8ED2-4F41-8B5A-0E284FB0BA67}" type="slidenum">
              <a:rPr lang="en-US" smtClean="0"/>
              <a:pPr/>
              <a:t>50</a:t>
            </a:fld>
            <a:endParaRPr lang="en-US"/>
          </a:p>
        </p:txBody>
      </p:sp>
    </p:spTree>
    <p:extLst>
      <p:ext uri="{BB962C8B-B14F-4D97-AF65-F5344CB8AC3E}">
        <p14:creationId xmlns:p14="http://schemas.microsoft.com/office/powerpoint/2010/main" val="2711931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Myriad Pro" panose="020B0503030403020204" pitchFamily="34" charset="0"/>
              </a:rPr>
              <a:t>Faculty Organizations</a:t>
            </a:r>
            <a:endParaRPr lang="en-US" sz="3300" b="0" dirty="0">
              <a:solidFill>
                <a:schemeClr val="bg1"/>
              </a:solidFill>
              <a:latin typeface="Myriad Pro" panose="020B0503030403020204" pitchFamily="34" charset="0"/>
            </a:endParaRPr>
          </a:p>
        </p:txBody>
      </p:sp>
      <p:sp>
        <p:nvSpPr>
          <p:cNvPr id="7" name="Content Placeholder 2"/>
          <p:cNvSpPr txBox="1">
            <a:spLocks/>
          </p:cNvSpPr>
          <p:nvPr/>
        </p:nvSpPr>
        <p:spPr>
          <a:xfrm>
            <a:off x="3575831" y="2438400"/>
            <a:ext cx="5486400" cy="4616335"/>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61772" indent="-342900">
              <a:buFont typeface="+mj-lt"/>
              <a:buAutoNum type="arabicPeriod"/>
            </a:pPr>
            <a:r>
              <a:rPr lang="en-US" sz="1700" b="1" dirty="0">
                <a:solidFill>
                  <a:schemeClr val="accent1">
                    <a:lumMod val="75000"/>
                  </a:schemeClr>
                </a:solidFill>
                <a:latin typeface="+mj-lt"/>
              </a:rPr>
              <a:t>Faculty Senate </a:t>
            </a:r>
            <a:r>
              <a:rPr lang="en-US" sz="1700" dirty="0">
                <a:latin typeface="+mj-lt"/>
              </a:rPr>
              <a:t>–</a:t>
            </a:r>
            <a:r>
              <a:rPr lang="en-US" sz="2600" dirty="0">
                <a:latin typeface="+mj-lt"/>
              </a:rPr>
              <a:t> </a:t>
            </a:r>
            <a:r>
              <a:rPr lang="en-US" sz="1300" b="0" i="0" dirty="0">
                <a:solidFill>
                  <a:srgbClr val="000000"/>
                </a:solidFill>
                <a:effectLst/>
                <a:latin typeface="+mj-lt"/>
              </a:rPr>
              <a:t>is the faculty governance body at Bowie State. </a:t>
            </a:r>
            <a:r>
              <a:rPr lang="en-US" sz="1700" b="0" i="0" dirty="0">
                <a:solidFill>
                  <a:srgbClr val="000000"/>
                </a:solidFill>
                <a:effectLst/>
                <a:latin typeface="+mj-lt"/>
              </a:rPr>
              <a:t/>
            </a:r>
            <a:br>
              <a:rPr lang="en-US" sz="1700" b="0" i="0" dirty="0">
                <a:solidFill>
                  <a:srgbClr val="000000"/>
                </a:solidFill>
                <a:effectLst/>
                <a:latin typeface="+mj-lt"/>
              </a:rPr>
            </a:br>
            <a:endParaRPr lang="en-US" sz="600" dirty="0">
              <a:latin typeface="+mj-lt"/>
            </a:endParaRPr>
          </a:p>
          <a:p>
            <a:pPr lvl="1">
              <a:buClrTx/>
            </a:pPr>
            <a:r>
              <a:rPr lang="en-US" sz="1300" b="0" i="0" dirty="0">
                <a:solidFill>
                  <a:srgbClr val="000000"/>
                </a:solidFill>
                <a:effectLst/>
                <a:latin typeface="+mj-lt"/>
              </a:rPr>
              <a:t>Meet</a:t>
            </a:r>
            <a:r>
              <a:rPr lang="en-US" sz="1300" dirty="0">
                <a:latin typeface="+mj-lt"/>
              </a:rPr>
              <a:t> monthly, 3</a:t>
            </a:r>
            <a:r>
              <a:rPr lang="en-US" sz="1300" baseline="30000" dirty="0">
                <a:latin typeface="+mj-lt"/>
              </a:rPr>
              <a:t>rd</a:t>
            </a:r>
            <a:r>
              <a:rPr lang="en-US" sz="1300" dirty="0">
                <a:latin typeface="+mj-lt"/>
              </a:rPr>
              <a:t> Thursday</a:t>
            </a:r>
            <a:r>
              <a:rPr lang="en-US" sz="1300" b="0" i="0" dirty="0">
                <a:solidFill>
                  <a:srgbClr val="000000"/>
                </a:solidFill>
                <a:effectLst/>
                <a:latin typeface="+mj-lt"/>
              </a:rPr>
              <a:t> at 3:00 p.m. </a:t>
            </a:r>
            <a:r>
              <a:rPr lang="en-US" sz="1300" dirty="0">
                <a:latin typeface="+mj-lt"/>
              </a:rPr>
              <a:t>during the academic year. </a:t>
            </a:r>
          </a:p>
          <a:p>
            <a:pPr lvl="1">
              <a:buClrTx/>
            </a:pPr>
            <a:r>
              <a:rPr lang="en-US" sz="1300" dirty="0">
                <a:solidFill>
                  <a:srgbClr val="000000"/>
                </a:solidFill>
                <a:latin typeface="+mj-lt"/>
              </a:rPr>
              <a:t>M</a:t>
            </a:r>
            <a:r>
              <a:rPr lang="en-US" sz="1300" dirty="0">
                <a:latin typeface="+mj-lt"/>
              </a:rPr>
              <a:t>embership is comprised of elected and appointed representation from every dept. and at-large members from each college.</a:t>
            </a:r>
          </a:p>
          <a:p>
            <a:pPr lvl="1">
              <a:buClrTx/>
            </a:pPr>
            <a:r>
              <a:rPr lang="en-US" sz="1300" b="0" i="0" dirty="0">
                <a:solidFill>
                  <a:srgbClr val="000000"/>
                </a:solidFill>
                <a:effectLst/>
                <a:latin typeface="+mj-lt"/>
              </a:rPr>
              <a:t>Any faculty member is welcome to attend and participate in discussions during Faculty Senate meetings, however, voting is limited to Senators. </a:t>
            </a:r>
          </a:p>
          <a:p>
            <a:pPr lvl="1">
              <a:buClrTx/>
            </a:pPr>
            <a:r>
              <a:rPr lang="en-US" sz="1300" b="0" dirty="0">
                <a:solidFill>
                  <a:srgbClr val="000000"/>
                </a:solidFill>
                <a:effectLst/>
                <a:latin typeface="+mj-lt"/>
              </a:rPr>
              <a:t>2022-24 Chair - Dr. </a:t>
            </a:r>
            <a:r>
              <a:rPr lang="en-US" sz="1300" dirty="0">
                <a:latin typeface="+mj-lt"/>
              </a:rPr>
              <a:t>Tyesha N. Burks, </a:t>
            </a:r>
            <a:r>
              <a:rPr lang="en-US" sz="1300" i="1" dirty="0">
                <a:latin typeface="+mj-lt"/>
              </a:rPr>
              <a:t>Associate Professor</a:t>
            </a:r>
            <a:r>
              <a:rPr lang="en-US" sz="1300" dirty="0">
                <a:latin typeface="+mj-lt"/>
              </a:rPr>
              <a:t>, </a:t>
            </a:r>
            <a:br>
              <a:rPr lang="en-US" sz="1300" dirty="0">
                <a:latin typeface="+mj-lt"/>
              </a:rPr>
            </a:br>
            <a:r>
              <a:rPr lang="en-US" sz="1300" dirty="0">
                <a:latin typeface="+mj-lt"/>
              </a:rPr>
              <a:t>Department of Natural Sciences (</a:t>
            </a:r>
            <a:r>
              <a:rPr lang="en-US" sz="1300" dirty="0">
                <a:latin typeface="+mj-lt"/>
                <a:hlinkClick r:id="rId3"/>
              </a:rPr>
              <a:t>tburks@bowiestate.edu</a:t>
            </a:r>
            <a:r>
              <a:rPr lang="en-US" sz="1300" dirty="0">
                <a:latin typeface="+mj-lt"/>
              </a:rPr>
              <a:t>)</a:t>
            </a:r>
            <a:endParaRPr lang="en-US" sz="1300" b="1" dirty="0">
              <a:latin typeface="+mj-lt"/>
            </a:endParaRPr>
          </a:p>
          <a:p>
            <a:endParaRPr lang="en-US" sz="1900" dirty="0">
              <a:latin typeface="+mj-lt"/>
            </a:endParaRPr>
          </a:p>
          <a:p>
            <a:pPr marL="461772" indent="-342900">
              <a:buFont typeface="+mj-lt"/>
              <a:buAutoNum type="arabicPeriod" startAt="2"/>
            </a:pPr>
            <a:r>
              <a:rPr lang="en-US" sz="1700" b="1" dirty="0">
                <a:solidFill>
                  <a:schemeClr val="accent1">
                    <a:lumMod val="75000"/>
                  </a:schemeClr>
                </a:solidFill>
                <a:latin typeface="+mj-lt"/>
              </a:rPr>
              <a:t>Faculty Association </a:t>
            </a:r>
            <a:r>
              <a:rPr lang="en-US" sz="1700" b="1" dirty="0">
                <a:latin typeface="+mj-lt"/>
              </a:rPr>
              <a:t>- </a:t>
            </a:r>
            <a:r>
              <a:rPr lang="en-US" sz="1700" b="0" i="0" dirty="0">
                <a:solidFill>
                  <a:srgbClr val="000000"/>
                </a:solidFill>
                <a:effectLst/>
                <a:latin typeface="+mj-lt"/>
              </a:rPr>
              <a:t> </a:t>
            </a:r>
            <a:r>
              <a:rPr lang="en-US" sz="1500" b="0" i="0" dirty="0">
                <a:solidFill>
                  <a:srgbClr val="000000"/>
                </a:solidFill>
                <a:effectLst/>
                <a:latin typeface="+mj-lt"/>
              </a:rPr>
              <a:t>is the plenary body of the faculty</a:t>
            </a:r>
            <a:r>
              <a:rPr lang="en-US" sz="1700" b="0" i="0" dirty="0">
                <a:solidFill>
                  <a:srgbClr val="000000"/>
                </a:solidFill>
                <a:effectLst/>
                <a:latin typeface="+mj-lt"/>
              </a:rPr>
              <a:t/>
            </a:r>
            <a:br>
              <a:rPr lang="en-US" sz="1700" b="0" i="0" dirty="0">
                <a:solidFill>
                  <a:srgbClr val="000000"/>
                </a:solidFill>
                <a:effectLst/>
                <a:latin typeface="+mj-lt"/>
              </a:rPr>
            </a:br>
            <a:endParaRPr lang="en-US" sz="800" b="0" i="0" dirty="0">
              <a:solidFill>
                <a:srgbClr val="000000"/>
              </a:solidFill>
              <a:effectLst/>
              <a:latin typeface="+mj-lt"/>
            </a:endParaRPr>
          </a:p>
          <a:p>
            <a:pPr lvl="1">
              <a:buClrTx/>
            </a:pPr>
            <a:r>
              <a:rPr lang="en-US" sz="1300" b="0" i="0" dirty="0">
                <a:solidFill>
                  <a:srgbClr val="000000"/>
                </a:solidFill>
                <a:effectLst/>
                <a:latin typeface="+mj-lt"/>
              </a:rPr>
              <a:t>Meetings are held at least once per semester and are open to all members of the University Community. </a:t>
            </a:r>
          </a:p>
          <a:p>
            <a:pPr lvl="1">
              <a:buClrTx/>
            </a:pPr>
            <a:r>
              <a:rPr lang="en-US" sz="1300" b="0" i="0" dirty="0">
                <a:solidFill>
                  <a:srgbClr val="000000"/>
                </a:solidFill>
                <a:effectLst/>
                <a:latin typeface="+mj-lt"/>
              </a:rPr>
              <a:t>Please contact your departmental or at-large faculty representative with any issues or concerns you would like addressed by the faculty body.  </a:t>
            </a:r>
            <a:r>
              <a:rPr lang="en-US" sz="1300" dirty="0">
                <a:latin typeface="+mj-lt"/>
              </a:rPr>
              <a:t>	</a:t>
            </a:r>
          </a:p>
        </p:txBody>
      </p:sp>
      <p:pic>
        <p:nvPicPr>
          <p:cNvPr id="4" name="Picture 4" descr="ANNUAL REPORT 2017–18">
            <a:extLst>
              <a:ext uri="{FF2B5EF4-FFF2-40B4-BE49-F238E27FC236}">
                <a16:creationId xmlns:a16="http://schemas.microsoft.com/office/drawing/2014/main" id="{BF7907A4-C631-4E28-9193-5B8E0BD45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45277"/>
            <a:ext cx="2991244" cy="1618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2"/>
          <p:cNvSpPr txBox="1">
            <a:spLocks/>
          </p:cNvSpPr>
          <p:nvPr/>
        </p:nvSpPr>
        <p:spPr>
          <a:xfrm>
            <a:off x="336664" y="1578031"/>
            <a:ext cx="8654935" cy="1295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sz="1800" b="1" dirty="0"/>
              <a:t>There are 2 faculty organizations that represents interests in </a:t>
            </a:r>
          </a:p>
          <a:p>
            <a:pPr marL="118872" indent="0" algn="ctr">
              <a:buNone/>
            </a:pPr>
            <a:r>
              <a:rPr lang="en-US" sz="1800" b="1" dirty="0"/>
              <a:t>the shared governance arena at BSU.  </a:t>
            </a:r>
            <a:r>
              <a:rPr lang="en-US" sz="1800" i="1" dirty="0"/>
              <a:t>Both are open to all faculty</a:t>
            </a:r>
            <a:r>
              <a:rPr lang="en-US" sz="2400" i="1" dirty="0"/>
              <a:t>. </a:t>
            </a:r>
          </a:p>
        </p:txBody>
      </p:sp>
      <p:sp>
        <p:nvSpPr>
          <p:cNvPr id="6" name="Content Placeholder 2"/>
          <p:cNvSpPr txBox="1">
            <a:spLocks/>
          </p:cNvSpPr>
          <p:nvPr/>
        </p:nvSpPr>
        <p:spPr>
          <a:xfrm>
            <a:off x="250906" y="4490260"/>
            <a:ext cx="3249531" cy="512614"/>
          </a:xfrm>
          <a:prstGeom prst="rect">
            <a:avLst/>
          </a:prstGeom>
        </p:spPr>
        <p:txBody>
          <a:bodyPr vert="horz" lIns="54864" tIns="91440" rtlCol="0">
            <a:normAutofit fontScale="47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sz="2300" dirty="0"/>
              <a:t>Visit the Faculty Senate webpage</a:t>
            </a:r>
            <a:endParaRPr lang="en-US" sz="1200" dirty="0"/>
          </a:p>
          <a:p>
            <a:pPr marL="118872" indent="0" algn="ctr">
              <a:buNone/>
            </a:pPr>
            <a:r>
              <a:rPr lang="en-US" sz="2300" dirty="0"/>
              <a:t>To download a copy of the faculty handbook.  </a:t>
            </a:r>
            <a:endParaRPr lang="en-US" sz="1200" dirty="0"/>
          </a:p>
        </p:txBody>
      </p:sp>
      <p:sp>
        <p:nvSpPr>
          <p:cNvPr id="8" name="Slide Number Placeholder 7"/>
          <p:cNvSpPr>
            <a:spLocks noGrp="1"/>
          </p:cNvSpPr>
          <p:nvPr>
            <p:ph type="sldNum" sz="quarter" idx="12"/>
          </p:nvPr>
        </p:nvSpPr>
        <p:spPr/>
        <p:txBody>
          <a:bodyPr/>
          <a:lstStyle/>
          <a:p>
            <a:fld id="{07ED158E-8ED2-4F41-8B5A-0E284FB0BA67}" type="slidenum">
              <a:rPr lang="en-US" smtClean="0"/>
              <a:pPr/>
              <a:t>51</a:t>
            </a:fld>
            <a:endParaRPr lang="en-US"/>
          </a:p>
        </p:txBody>
      </p:sp>
      <p:pic>
        <p:nvPicPr>
          <p:cNvPr id="11" name="Picture 10">
            <a:extLst>
              <a:ext uri="{FF2B5EF4-FFF2-40B4-BE49-F238E27FC236}">
                <a16:creationId xmlns:a16="http://schemas.microsoft.com/office/drawing/2014/main" id="{B472BB05-DE76-32B1-54B1-01A6B3024E92}"/>
              </a:ext>
            </a:extLst>
          </p:cNvPr>
          <p:cNvPicPr>
            <a:picLocks noChangeAspect="1"/>
          </p:cNvPicPr>
          <p:nvPr/>
        </p:nvPicPr>
        <p:blipFill>
          <a:blip r:embed="rId5"/>
          <a:stretch>
            <a:fillRect/>
          </a:stretch>
        </p:blipFill>
        <p:spPr>
          <a:xfrm>
            <a:off x="1143000" y="4978591"/>
            <a:ext cx="1751162" cy="1751162"/>
          </a:xfrm>
          <a:prstGeom prst="rect">
            <a:avLst/>
          </a:prstGeom>
        </p:spPr>
      </p:pic>
    </p:spTree>
    <p:extLst>
      <p:ext uri="{BB962C8B-B14F-4D97-AF65-F5344CB8AC3E}">
        <p14:creationId xmlns:p14="http://schemas.microsoft.com/office/powerpoint/2010/main" val="3096097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28600"/>
            <a:ext cx="8763000" cy="1143000"/>
          </a:xfrm>
        </p:spPr>
        <p:txBody>
          <a:bodyPr>
            <a:normAutofit/>
          </a:bodyPr>
          <a:lstStyle/>
          <a:p>
            <a:pPr algn="ctr"/>
            <a:r>
              <a:rPr lang="en-US" sz="4000" dirty="0">
                <a:latin typeface="Myriad Pro" panose="020B0503030403020204" pitchFamily="34" charset="0"/>
              </a:rPr>
              <a:t>Pay Schedules</a:t>
            </a:r>
            <a:endParaRPr lang="en-US" sz="4000" b="0" dirty="0">
              <a:latin typeface="Myriad Pro" panose="020B0503030403020204" pitchFamily="34" charset="0"/>
            </a:endParaRPr>
          </a:p>
        </p:txBody>
      </p:sp>
      <p:sp>
        <p:nvSpPr>
          <p:cNvPr id="4" name="Slide Number Placeholder 3"/>
          <p:cNvSpPr>
            <a:spLocks noGrp="1"/>
          </p:cNvSpPr>
          <p:nvPr>
            <p:ph type="sldNum" sz="quarter" idx="12"/>
          </p:nvPr>
        </p:nvSpPr>
        <p:spPr/>
        <p:txBody>
          <a:bodyPr/>
          <a:lstStyle/>
          <a:p>
            <a:fld id="{07ED158E-8ED2-4F41-8B5A-0E284FB0BA67}" type="slidenum">
              <a:rPr lang="en-US" smtClean="0"/>
              <a:pPr/>
              <a:t>52</a:t>
            </a:fld>
            <a:endParaRPr lang="en-US"/>
          </a:p>
        </p:txBody>
      </p:sp>
      <p:pic>
        <p:nvPicPr>
          <p:cNvPr id="6" name="Picture 5">
            <a:extLst>
              <a:ext uri="{FF2B5EF4-FFF2-40B4-BE49-F238E27FC236}">
                <a16:creationId xmlns:a16="http://schemas.microsoft.com/office/drawing/2014/main" id="{B3A10850-AB22-435C-B336-4235716E8FF4}"/>
              </a:ext>
            </a:extLst>
          </p:cNvPr>
          <p:cNvPicPr>
            <a:picLocks noChangeAspect="1"/>
          </p:cNvPicPr>
          <p:nvPr/>
        </p:nvPicPr>
        <p:blipFill>
          <a:blip r:embed="rId3"/>
          <a:stretch>
            <a:fillRect/>
          </a:stretch>
        </p:blipFill>
        <p:spPr>
          <a:xfrm>
            <a:off x="4755887" y="1752600"/>
            <a:ext cx="3634153" cy="472439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BF7448E-065A-3969-83FB-0BF62521DD62}"/>
              </a:ext>
            </a:extLst>
          </p:cNvPr>
          <p:cNvPicPr>
            <a:picLocks noChangeAspect="1"/>
          </p:cNvPicPr>
          <p:nvPr/>
        </p:nvPicPr>
        <p:blipFill>
          <a:blip r:embed="rId4"/>
          <a:stretch>
            <a:fillRect/>
          </a:stretch>
        </p:blipFill>
        <p:spPr>
          <a:xfrm>
            <a:off x="609600" y="1752600"/>
            <a:ext cx="3699730" cy="4743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4624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1252728"/>
          </a:xfrm>
        </p:spPr>
        <p:txBody>
          <a:bodyPr>
            <a:normAutofit/>
          </a:bodyPr>
          <a:lstStyle/>
          <a:p>
            <a:pPr algn="ctr"/>
            <a:r>
              <a:rPr lang="en-US" sz="4000" dirty="0">
                <a:latin typeface="Myriad Pro" panose="020B0503030403020204" pitchFamily="34" charset="0"/>
              </a:rPr>
              <a:t>Accessing Workday</a:t>
            </a:r>
            <a:endParaRPr lang="en-US" sz="4000" b="0" dirty="0">
              <a:latin typeface="Myriad Pro" panose="020B0503030403020204" pitchFamily="34" charset="0"/>
            </a:endParaRPr>
          </a:p>
        </p:txBody>
      </p:sp>
      <p:sp>
        <p:nvSpPr>
          <p:cNvPr id="3" name="TextBox 2"/>
          <p:cNvSpPr txBox="1"/>
          <p:nvPr/>
        </p:nvSpPr>
        <p:spPr>
          <a:xfrm>
            <a:off x="533400" y="1568059"/>
            <a:ext cx="8153400" cy="1046440"/>
          </a:xfrm>
          <a:prstGeom prst="rect">
            <a:avLst/>
          </a:prstGeom>
          <a:noFill/>
        </p:spPr>
        <p:txBody>
          <a:bodyPr wrap="square" rtlCol="0">
            <a:spAutoFit/>
          </a:bodyPr>
          <a:lstStyle/>
          <a:p>
            <a:pPr algn="ctr"/>
            <a:r>
              <a:rPr lang="en-US" sz="2000" b="1" dirty="0"/>
              <a:t>To access your Workday Homepage </a:t>
            </a:r>
            <a:endParaRPr lang="en-US" sz="1400" b="1" i="1" dirty="0"/>
          </a:p>
          <a:p>
            <a:pPr marL="342900" indent="-342900">
              <a:buFont typeface="+mj-lt"/>
              <a:buAutoNum type="arabicPeriod"/>
            </a:pPr>
            <a:r>
              <a:rPr lang="en-US" sz="1400" b="1" dirty="0"/>
              <a:t>www.bowiestate.edu</a:t>
            </a:r>
          </a:p>
          <a:p>
            <a:pPr marL="342900" indent="-342900">
              <a:buFont typeface="+mj-lt"/>
              <a:buAutoNum type="arabicPeriod"/>
            </a:pPr>
            <a:r>
              <a:rPr lang="en-US" sz="1400" b="1" dirty="0" err="1"/>
              <a:t>MyBSU</a:t>
            </a:r>
            <a:endParaRPr lang="en-US" sz="1400" b="1" dirty="0"/>
          </a:p>
          <a:p>
            <a:pPr marL="342900" indent="-342900">
              <a:buFont typeface="+mj-lt"/>
              <a:buAutoNum type="arabicPeriod"/>
            </a:pPr>
            <a:r>
              <a:rPr lang="en-US" sz="1400" b="1" dirty="0">
                <a:solidFill>
                  <a:srgbClr val="C00000"/>
                </a:solidFill>
              </a:rPr>
              <a:t>Human Resources Services (Workday)</a:t>
            </a:r>
          </a:p>
        </p:txBody>
      </p:sp>
      <p:sp>
        <p:nvSpPr>
          <p:cNvPr id="8" name="Slide Number Placeholder 7"/>
          <p:cNvSpPr>
            <a:spLocks noGrp="1"/>
          </p:cNvSpPr>
          <p:nvPr>
            <p:ph type="sldNum" sz="quarter" idx="12"/>
          </p:nvPr>
        </p:nvSpPr>
        <p:spPr/>
        <p:txBody>
          <a:bodyPr/>
          <a:lstStyle/>
          <a:p>
            <a:fld id="{07ED158E-8ED2-4F41-8B5A-0E284FB0BA67}" type="slidenum">
              <a:rPr lang="en-US" smtClean="0"/>
              <a:pPr/>
              <a:t>53</a:t>
            </a:fld>
            <a:endParaRPr lang="en-US"/>
          </a:p>
        </p:txBody>
      </p:sp>
      <p:pic>
        <p:nvPicPr>
          <p:cNvPr id="9" name="Picture 8">
            <a:extLst>
              <a:ext uri="{FF2B5EF4-FFF2-40B4-BE49-F238E27FC236}">
                <a16:creationId xmlns:a16="http://schemas.microsoft.com/office/drawing/2014/main" id="{DE4F9E4B-B94B-3C31-59AC-09F276CECF4D}"/>
              </a:ext>
            </a:extLst>
          </p:cNvPr>
          <p:cNvPicPr>
            <a:picLocks noChangeAspect="1"/>
          </p:cNvPicPr>
          <p:nvPr/>
        </p:nvPicPr>
        <p:blipFill>
          <a:blip r:embed="rId3"/>
          <a:stretch>
            <a:fillRect/>
          </a:stretch>
        </p:blipFill>
        <p:spPr>
          <a:xfrm>
            <a:off x="844818" y="2667000"/>
            <a:ext cx="7248081" cy="3809999"/>
          </a:xfrm>
          <a:prstGeom prst="rect">
            <a:avLst/>
          </a:prstGeom>
        </p:spPr>
      </p:pic>
      <p:sp>
        <p:nvSpPr>
          <p:cNvPr id="10" name="Rectangle 9">
            <a:extLst>
              <a:ext uri="{FF2B5EF4-FFF2-40B4-BE49-F238E27FC236}">
                <a16:creationId xmlns:a16="http://schemas.microsoft.com/office/drawing/2014/main" id="{7E83D0C3-0EC4-D48C-18D0-7CB429807F8E}"/>
              </a:ext>
            </a:extLst>
          </p:cNvPr>
          <p:cNvSpPr/>
          <p:nvPr/>
        </p:nvSpPr>
        <p:spPr>
          <a:xfrm>
            <a:off x="5486400" y="5715000"/>
            <a:ext cx="10668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7522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1252728"/>
          </a:xfrm>
        </p:spPr>
        <p:txBody>
          <a:bodyPr>
            <a:normAutofit/>
          </a:bodyPr>
          <a:lstStyle/>
          <a:p>
            <a:pPr algn="ctr"/>
            <a:r>
              <a:rPr lang="en-US" sz="4000" dirty="0">
                <a:latin typeface="Myriad Pro" panose="020B0503030403020204" pitchFamily="34" charset="0"/>
              </a:rPr>
              <a:t>Accessing Workday</a:t>
            </a:r>
            <a:endParaRPr lang="en-US" sz="4000" b="0" dirty="0">
              <a:latin typeface="Myriad Pro" panose="020B0503030403020204" pitchFamily="34" charset="0"/>
            </a:endParaRPr>
          </a:p>
        </p:txBody>
      </p:sp>
      <p:sp>
        <p:nvSpPr>
          <p:cNvPr id="8" name="Slide Number Placeholder 7"/>
          <p:cNvSpPr>
            <a:spLocks noGrp="1"/>
          </p:cNvSpPr>
          <p:nvPr>
            <p:ph type="sldNum" sz="quarter" idx="12"/>
          </p:nvPr>
        </p:nvSpPr>
        <p:spPr/>
        <p:txBody>
          <a:bodyPr/>
          <a:lstStyle/>
          <a:p>
            <a:fld id="{07ED158E-8ED2-4F41-8B5A-0E284FB0BA67}" type="slidenum">
              <a:rPr lang="en-US" smtClean="0"/>
              <a:pPr/>
              <a:t>54</a:t>
            </a:fld>
            <a:endParaRPr lang="en-US"/>
          </a:p>
        </p:txBody>
      </p:sp>
      <p:pic>
        <p:nvPicPr>
          <p:cNvPr id="5" name="Picture 4">
            <a:extLst>
              <a:ext uri="{FF2B5EF4-FFF2-40B4-BE49-F238E27FC236}">
                <a16:creationId xmlns:a16="http://schemas.microsoft.com/office/drawing/2014/main" id="{8141B30F-E840-1309-4F4F-D26F8A0F1C7E}"/>
              </a:ext>
            </a:extLst>
          </p:cNvPr>
          <p:cNvPicPr>
            <a:picLocks noChangeAspect="1"/>
          </p:cNvPicPr>
          <p:nvPr/>
        </p:nvPicPr>
        <p:blipFill>
          <a:blip r:embed="rId3"/>
          <a:stretch>
            <a:fillRect/>
          </a:stretch>
        </p:blipFill>
        <p:spPr>
          <a:xfrm>
            <a:off x="129821" y="2057400"/>
            <a:ext cx="8884358" cy="4085195"/>
          </a:xfrm>
          <a:prstGeom prst="rect">
            <a:avLst/>
          </a:prstGeom>
        </p:spPr>
      </p:pic>
      <p:sp>
        <p:nvSpPr>
          <p:cNvPr id="6" name="Rectangle 5">
            <a:extLst>
              <a:ext uri="{FF2B5EF4-FFF2-40B4-BE49-F238E27FC236}">
                <a16:creationId xmlns:a16="http://schemas.microsoft.com/office/drawing/2014/main" id="{0C551278-D663-F9E0-5E1B-CB22B99143AA}"/>
              </a:ext>
            </a:extLst>
          </p:cNvPr>
          <p:cNvSpPr/>
          <p:nvPr/>
        </p:nvSpPr>
        <p:spPr>
          <a:xfrm>
            <a:off x="838200" y="3505200"/>
            <a:ext cx="1771072"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82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1252728"/>
          </a:xfrm>
        </p:spPr>
        <p:txBody>
          <a:bodyPr>
            <a:normAutofit/>
          </a:bodyPr>
          <a:lstStyle/>
          <a:p>
            <a:pPr algn="ctr"/>
            <a:r>
              <a:rPr lang="en-US" sz="4000" dirty="0">
                <a:latin typeface="Myriad Pro" panose="020B0503030403020204" pitchFamily="34" charset="0"/>
              </a:rPr>
              <a:t>Workday Time Entry</a:t>
            </a:r>
            <a:endParaRPr lang="en-US" sz="4000" b="0" dirty="0">
              <a:latin typeface="Myriad Pro" panose="020B0503030403020204" pitchFamily="34" charset="0"/>
            </a:endParaRPr>
          </a:p>
        </p:txBody>
      </p:sp>
      <p:sp>
        <p:nvSpPr>
          <p:cNvPr id="5" name="Rectangle 1"/>
          <p:cNvSpPr>
            <a:spLocks noChangeArrowheads="1"/>
          </p:cNvSpPr>
          <p:nvPr/>
        </p:nvSpPr>
        <p:spPr bwMode="auto">
          <a:xfrm>
            <a:off x="840959" y="2438400"/>
            <a:ext cx="7391400"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Timesheets for all employees </a:t>
            </a:r>
            <a:r>
              <a:rPr kumimoji="0" lang="en-US" altLang="en-US" sz="1200" b="1" i="1"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(Regular and Contractual) </a:t>
            </a:r>
            <a:r>
              <a:rPr kumimoji="0" lang="en-US" altLang="en-US" sz="1200" b="1"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are due for submission in Workday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i="1" u="sng" dirty="0">
                <a:solidFill>
                  <a:srgbClr val="201F1E"/>
                </a:solidFill>
                <a:latin typeface="Times New Roman" panose="02020603050405020304" pitchFamily="18" charset="0"/>
                <a:cs typeface="Times New Roman" panose="02020603050405020304" pitchFamily="18" charset="0"/>
              </a:rPr>
              <a:t>no later than</a:t>
            </a:r>
            <a:r>
              <a:rPr kumimoji="0" lang="en-US" altLang="en-US" sz="1200" b="1" i="0" u="sng"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 </a:t>
            </a:r>
            <a:r>
              <a:rPr kumimoji="0" lang="en-US" altLang="en-US" sz="1200" b="1" i="0" u="sng"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11:00 a.m.</a:t>
            </a:r>
            <a:r>
              <a:rPr kumimoji="0" lang="en-US" altLang="en-US" sz="1200" b="1" i="0" u="sng"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 </a:t>
            </a:r>
            <a:r>
              <a:rPr kumimoji="0" lang="en-US" altLang="en-US" sz="1200" b="1" i="1" u="sng"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on the pay period end date</a:t>
            </a:r>
            <a:r>
              <a:rPr kumimoji="0" lang="en-US" altLang="en-US" sz="1200" b="1" i="1"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   </a:t>
            </a:r>
            <a:endParaRPr kumimoji="0" lang="en-US" altLang="en-US" sz="1200" b="0" i="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Approvers</a:t>
            </a:r>
          </a:p>
          <a:p>
            <a:pPr marL="171450" lvl="0" indent="-171450">
              <a:buFont typeface="Arial" panose="020B0604020202020204" pitchFamily="34" charset="0"/>
              <a:buChar char="•"/>
            </a:pPr>
            <a:r>
              <a:rPr kumimoji="0" lang="en-US" altLang="en-US" sz="1200" b="0"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Timesheet approvers must approve their employees' timesheets </a:t>
            </a:r>
            <a:r>
              <a:rPr kumimoji="0" lang="en-US" altLang="en-US" sz="1200" b="1" i="0" u="sng"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by 1:00 p.m.</a:t>
            </a:r>
            <a:r>
              <a:rPr kumimoji="0" lang="en-US" altLang="en-US" sz="1200" b="0" i="0" u="sng"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 </a:t>
            </a:r>
            <a:r>
              <a:rPr lang="en-US" altLang="en-US" sz="1200" b="1" u="sng" dirty="0">
                <a:solidFill>
                  <a:schemeClr val="accent1">
                    <a:lumMod val="75000"/>
                  </a:schemeClr>
                </a:solidFill>
                <a:latin typeface="Times New Roman" panose="02020603050405020304" pitchFamily="18" charset="0"/>
                <a:cs typeface="Times New Roman" panose="02020603050405020304" pitchFamily="18" charset="0"/>
              </a:rPr>
              <a:t> on the </a:t>
            </a:r>
            <a:r>
              <a:rPr lang="en-US" altLang="en-US" sz="1200" b="1" i="1" u="sng" dirty="0">
                <a:solidFill>
                  <a:schemeClr val="accent1">
                    <a:lumMod val="75000"/>
                  </a:schemeClr>
                </a:solidFill>
                <a:latin typeface="Times New Roman" panose="02020603050405020304" pitchFamily="18" charset="0"/>
                <a:cs typeface="Times New Roman" panose="02020603050405020304" pitchFamily="18" charset="0"/>
              </a:rPr>
              <a:t>pay period end date</a:t>
            </a:r>
            <a:r>
              <a:rPr kumimoji="0" lang="en-US" altLang="en-US" sz="1200" b="0" i="1"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a:t>
            </a:r>
          </a:p>
          <a:p>
            <a:pPr marL="171450" lvl="0" indent="-171450">
              <a:buFont typeface="Arial" panose="020B0604020202020204" pitchFamily="34" charset="0"/>
              <a:buChar char="•"/>
            </a:pPr>
            <a:r>
              <a:rPr kumimoji="0" lang="en-US" altLang="en-US" sz="1200" b="0"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If employees' timecards are not complete and approved on time, their pay may be </a:t>
            </a:r>
            <a:r>
              <a:rPr kumimoji="0" lang="en-US" altLang="en-US" sz="1200" b="0" i="1"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delayed to the next pay period</a:t>
            </a:r>
            <a:r>
              <a:rPr kumimoji="0" lang="en-US" altLang="en-US" sz="1200" b="0"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For questions, do not hesitate to get in touch with the following:</a:t>
            </a:r>
            <a:br>
              <a:rPr kumimoji="0" lang="en-US" altLang="en-US" sz="1200" b="0"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b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01F1E"/>
                </a:solidFill>
                <a:effectLst/>
                <a:latin typeface="Symbol" panose="05050102010706020507" pitchFamily="18" charset="2"/>
                <a:cs typeface="Calibri" panose="020F0502020204030204" pitchFamily="34" charset="0"/>
              </a:rPr>
              <a:t>·</a:t>
            </a:r>
            <a:r>
              <a:rPr kumimoji="0" lang="en-US" altLang="en-US" sz="1200" b="0"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         Payroll at </a:t>
            </a:r>
            <a:r>
              <a:rPr kumimoji="0" lang="en-US" altLang="en-US" sz="12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3"/>
              </a:rPr>
              <a:t>payroll@bowiestate.edu</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01F1E"/>
                </a:solidFill>
                <a:effectLst/>
                <a:latin typeface="Symbol" panose="05050102010706020507" pitchFamily="18" charset="2"/>
                <a:cs typeface="Calibri" panose="020F0502020204030204" pitchFamily="34" charset="0"/>
              </a:rPr>
              <a:t>·</a:t>
            </a:r>
            <a:r>
              <a:rPr kumimoji="0" lang="en-US" altLang="en-US" sz="1200" b="0"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         Ms. Sandy Lockett at </a:t>
            </a:r>
            <a:r>
              <a:rPr kumimoji="0" lang="en-US" altLang="en-US" sz="12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3"/>
              </a:rPr>
              <a:t>llockett@bowiestate.edu</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01F1E"/>
                </a:solidFill>
                <a:effectLst/>
                <a:latin typeface="Symbol" panose="05050102010706020507" pitchFamily="18" charset="2"/>
                <a:cs typeface="Calibri" panose="020F0502020204030204" pitchFamily="34" charset="0"/>
              </a:rPr>
              <a:t>·</a:t>
            </a:r>
            <a:r>
              <a:rPr kumimoji="0" lang="en-US" altLang="en-US" sz="1200" b="0"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         Mrs. </a:t>
            </a:r>
            <a:r>
              <a:rPr kumimoji="0" lang="en-US" altLang="en-US" sz="1200" b="0" i="0" u="none" strike="noStrike" cap="none" normalizeH="0" baseline="0" dirty="0" err="1">
                <a:ln>
                  <a:noFill/>
                </a:ln>
                <a:solidFill>
                  <a:srgbClr val="201F1E"/>
                </a:solidFill>
                <a:effectLst/>
                <a:latin typeface="Times New Roman" panose="02020603050405020304" pitchFamily="18" charset="0"/>
                <a:cs typeface="Times New Roman" panose="02020603050405020304" pitchFamily="18" charset="0"/>
              </a:rPr>
              <a:t>Jonita</a:t>
            </a:r>
            <a:r>
              <a:rPr kumimoji="0" lang="en-US" altLang="en-US" sz="1200" b="0"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 Leonard at </a:t>
            </a:r>
            <a:r>
              <a:rPr kumimoji="0" lang="en-US" altLang="en-US" sz="12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3"/>
              </a:rPr>
              <a:t>jkleonard@bowiestate.edu</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01F1E"/>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07ED158E-8ED2-4F41-8B5A-0E284FB0BA67}" type="slidenum">
              <a:rPr lang="en-US" smtClean="0"/>
              <a:pPr/>
              <a:t>55</a:t>
            </a:fld>
            <a:endParaRPr lang="en-US"/>
          </a:p>
        </p:txBody>
      </p:sp>
    </p:spTree>
    <p:extLst>
      <p:ext uri="{BB962C8B-B14F-4D97-AF65-F5344CB8AC3E}">
        <p14:creationId xmlns:p14="http://schemas.microsoft.com/office/powerpoint/2010/main" val="995815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Enter Time (Exempt)</a:t>
            </a:r>
          </a:p>
        </p:txBody>
      </p:sp>
      <p:sp>
        <p:nvSpPr>
          <p:cNvPr id="3" name="Rectangle 2"/>
          <p:cNvSpPr/>
          <p:nvPr/>
        </p:nvSpPr>
        <p:spPr>
          <a:xfrm>
            <a:off x="300415" y="1555862"/>
            <a:ext cx="4572000" cy="1815882"/>
          </a:xfrm>
          <a:prstGeom prst="rect">
            <a:avLst/>
          </a:prstGeom>
        </p:spPr>
        <p:txBody>
          <a:bodyPr>
            <a:spAutoFit/>
          </a:bodyPr>
          <a:lstStyle/>
          <a:p>
            <a:pPr>
              <a:spcAft>
                <a:spcPts val="400"/>
              </a:spcAft>
            </a:pPr>
            <a:r>
              <a:rPr lang="en-US" sz="1200" b="1" dirty="0">
                <a:solidFill>
                  <a:srgbClr val="AF272F"/>
                </a:solidFill>
                <a:latin typeface="Segoe UI" panose="020B0502040204020203" pitchFamily="34" charset="0"/>
                <a:ea typeface="ClanOT-Thin"/>
                <a:cs typeface="Arial" panose="020B0604020202020204" pitchFamily="34" charset="0"/>
              </a:rPr>
              <a:t>Enter Time: Exempt Employee</a:t>
            </a:r>
            <a:endParaRPr lang="en-US" sz="1000" dirty="0">
              <a:solidFill>
                <a:srgbClr val="000000"/>
              </a:solidFill>
              <a:latin typeface="Arial" panose="020B0604020202020204" pitchFamily="34" charset="0"/>
              <a:ea typeface="Arial" panose="020B0604020202020204" pitchFamily="34" charset="0"/>
              <a:cs typeface="ClanOT-Book"/>
            </a:endParaRPr>
          </a:p>
          <a:p>
            <a:pPr>
              <a:spcAft>
                <a:spcPts val="400"/>
              </a:spcAft>
            </a:pPr>
            <a:r>
              <a:rPr lang="en-US" sz="1000" spc="-25" dirty="0">
                <a:solidFill>
                  <a:srgbClr val="000000"/>
                </a:solidFill>
                <a:latin typeface="Arial" panose="020B0604020202020204" pitchFamily="34" charset="0"/>
                <a:ea typeface="Arial" panose="020B0604020202020204" pitchFamily="34" charset="0"/>
                <a:cs typeface="Times New Roman" panose="02020603050405020304" pitchFamily="18" charset="0"/>
              </a:rPr>
              <a:t>1. </a:t>
            </a:r>
            <a:r>
              <a:rPr lang="en-US" sz="1000" spc="-25" dirty="0">
                <a:solidFill>
                  <a:srgbClr val="000000"/>
                </a:solidFill>
                <a:latin typeface="Segoe UI" panose="020B0502040204020203" pitchFamily="34" charset="0"/>
                <a:ea typeface="Arial" panose="020B0604020202020204" pitchFamily="34" charset="0"/>
                <a:cs typeface="Times New Roman" panose="02020603050405020304" pitchFamily="18" charset="0"/>
              </a:rPr>
              <a:t>Select the </a:t>
            </a:r>
            <a:r>
              <a:rPr lang="en-US" sz="1000" b="1" spc="-25" dirty="0">
                <a:solidFill>
                  <a:srgbClr val="000000"/>
                </a:solidFill>
                <a:latin typeface="Segoe UI" panose="020B0502040204020203" pitchFamily="34" charset="0"/>
                <a:ea typeface="Arial" panose="020B0604020202020204" pitchFamily="34" charset="0"/>
                <a:cs typeface="Times New Roman" panose="02020603050405020304" pitchFamily="18" charset="0"/>
              </a:rPr>
              <a:t>Time</a:t>
            </a:r>
            <a:r>
              <a:rPr lang="en-US" sz="1000" spc="-25" dirty="0">
                <a:solidFill>
                  <a:srgbClr val="000000"/>
                </a:solidFill>
                <a:latin typeface="Segoe UI" panose="020B0502040204020203" pitchFamily="34" charset="0"/>
                <a:ea typeface="Arial" panose="020B0604020202020204" pitchFamily="34" charset="0"/>
                <a:cs typeface="Times New Roman" panose="02020603050405020304" pitchFamily="18" charset="0"/>
              </a:rPr>
              <a:t> Application from the </a:t>
            </a:r>
            <a:r>
              <a:rPr lang="en-US" sz="1000" b="1" spc="-25" dirty="0">
                <a:solidFill>
                  <a:srgbClr val="000000"/>
                </a:solidFill>
                <a:latin typeface="Segoe UI" panose="020B0502040204020203" pitchFamily="34" charset="0"/>
                <a:ea typeface="Arial" panose="020B0604020202020204" pitchFamily="34" charset="0"/>
                <a:cs typeface="Times New Roman" panose="02020603050405020304" pitchFamily="18" charset="0"/>
              </a:rPr>
              <a:t>Menu</a:t>
            </a:r>
            <a:r>
              <a:rPr lang="en-US" sz="1000" spc="-25" dirty="0">
                <a:solidFill>
                  <a:srgbClr val="000000"/>
                </a:solidFill>
                <a:latin typeface="Segoe UI" panose="020B0502040204020203" pitchFamily="34" charset="0"/>
                <a:ea typeface="Arial" panose="020B0604020202020204" pitchFamily="34" charset="0"/>
                <a:cs typeface="Times New Roman" panose="02020603050405020304" pitchFamily="18" charset="0"/>
              </a:rPr>
              <a:t>. </a:t>
            </a:r>
          </a:p>
          <a:p>
            <a:pPr>
              <a:spcAft>
                <a:spcPts val="400"/>
              </a:spcAft>
            </a:pPr>
            <a:r>
              <a:rPr lang="en-US" sz="1000" spc="-25" dirty="0">
                <a:solidFill>
                  <a:srgbClr val="000000"/>
                </a:solidFill>
                <a:latin typeface="Segoe UI" panose="020B0502040204020203" pitchFamily="34" charset="0"/>
                <a:ea typeface="Arial" panose="020B0604020202020204" pitchFamily="34" charset="0"/>
                <a:cs typeface="Times New Roman" panose="02020603050405020304" pitchFamily="18" charset="0"/>
              </a:rPr>
              <a:t>2. The Time dashboard displays.</a:t>
            </a:r>
          </a:p>
          <a:p>
            <a:pPr marL="457200" marR="0" indent="0">
              <a:spcBef>
                <a:spcPts val="200"/>
              </a:spcBef>
              <a:spcAft>
                <a:spcPts val="200"/>
              </a:spcAft>
              <a:tabLst>
                <a:tab pos="0" algn="l"/>
                <a:tab pos="228600" algn="l"/>
                <a:tab pos="685800" algn="l"/>
              </a:tabLst>
            </a:pPr>
            <a:r>
              <a:rPr lang="en-US" sz="1000" b="1" spc="-25" dirty="0">
                <a:solidFill>
                  <a:srgbClr val="0446C6"/>
                </a:solidFill>
                <a:latin typeface="Segoe UI" panose="020B0502040204020203" pitchFamily="34" charset="0"/>
                <a:ea typeface="Arial" panose="020B0604020202020204" pitchFamily="34" charset="0"/>
              </a:rPr>
              <a:t>Note</a:t>
            </a:r>
            <a:r>
              <a:rPr lang="en-US" sz="1000" spc="-25" dirty="0">
                <a:solidFill>
                  <a:srgbClr val="000000"/>
                </a:solidFill>
                <a:latin typeface="Segoe UI" panose="020B0502040204020203" pitchFamily="34" charset="0"/>
                <a:ea typeface="Arial" panose="020B0604020202020204" pitchFamily="34" charset="0"/>
              </a:rPr>
              <a:t>: Exempt Employees should </a:t>
            </a:r>
            <a:r>
              <a:rPr lang="en-US" sz="1000" b="1" u="sng" spc="-25" dirty="0">
                <a:solidFill>
                  <a:srgbClr val="000000"/>
                </a:solidFill>
                <a:latin typeface="Segoe UI" panose="020B0502040204020203" pitchFamily="34" charset="0"/>
                <a:ea typeface="Arial" panose="020B0604020202020204" pitchFamily="34" charset="0"/>
              </a:rPr>
              <a:t>not</a:t>
            </a:r>
            <a:r>
              <a:rPr lang="en-US" sz="1000" spc="-25" dirty="0">
                <a:solidFill>
                  <a:srgbClr val="000000"/>
                </a:solidFill>
                <a:latin typeface="Segoe UI" panose="020B0502040204020203" pitchFamily="34" charset="0"/>
                <a:ea typeface="Arial" panose="020B0604020202020204" pitchFamily="34" charset="0"/>
              </a:rPr>
              <a:t> use the Check In and Check out feature.</a:t>
            </a:r>
          </a:p>
          <a:p>
            <a:pPr marR="0" lvl="0">
              <a:spcBef>
                <a:spcPts val="200"/>
              </a:spcBef>
              <a:spcAft>
                <a:spcPts val="200"/>
              </a:spcAft>
              <a:buSzPts val="1000"/>
              <a:tabLst>
                <a:tab pos="0" algn="l"/>
                <a:tab pos="228600" algn="l"/>
                <a:tab pos="685800" algn="l"/>
              </a:tabLst>
            </a:pPr>
            <a:r>
              <a:rPr lang="en-US" sz="1000" spc="-25" dirty="0">
                <a:solidFill>
                  <a:srgbClr val="000000"/>
                </a:solidFill>
                <a:latin typeface="Segoe UI" panose="020B0502040204020203" pitchFamily="34" charset="0"/>
                <a:ea typeface="Arial" panose="020B0604020202020204" pitchFamily="34" charset="0"/>
                <a:cs typeface="Times New Roman" panose="02020603050405020304" pitchFamily="18" charset="0"/>
              </a:rPr>
              <a:t>3. Select </a:t>
            </a:r>
            <a:r>
              <a:rPr lang="en-US" sz="1000" b="1" spc="-25" dirty="0">
                <a:solidFill>
                  <a:srgbClr val="000000"/>
                </a:solidFill>
                <a:latin typeface="Segoe UI" panose="020B0502040204020203" pitchFamily="34" charset="0"/>
                <a:ea typeface="Arial" panose="020B0604020202020204" pitchFamily="34" charset="0"/>
                <a:cs typeface="Times New Roman" panose="02020603050405020304" pitchFamily="18" charset="0"/>
              </a:rPr>
              <a:t>This Week</a:t>
            </a:r>
            <a:r>
              <a:rPr lang="en-US" sz="1000" spc="-25" dirty="0">
                <a:solidFill>
                  <a:srgbClr val="000000"/>
                </a:solidFill>
                <a:latin typeface="Segoe UI" panose="020B0502040204020203" pitchFamily="34" charset="0"/>
                <a:ea typeface="Arial" panose="020B0604020202020204" pitchFamily="34" charset="0"/>
                <a:cs typeface="Times New Roman" panose="02020603050405020304" pitchFamily="18" charset="0"/>
              </a:rPr>
              <a:t> under </a:t>
            </a:r>
            <a:r>
              <a:rPr lang="en-US" sz="1000" b="1" spc="-25" dirty="0">
                <a:solidFill>
                  <a:srgbClr val="000000"/>
                </a:solidFill>
                <a:latin typeface="Segoe UI" panose="020B0502040204020203" pitchFamily="34" charset="0"/>
                <a:ea typeface="Arial" panose="020B0604020202020204" pitchFamily="34" charset="0"/>
                <a:cs typeface="Times New Roman" panose="02020603050405020304" pitchFamily="18" charset="0"/>
              </a:rPr>
              <a:t>Enter Time </a:t>
            </a:r>
            <a:r>
              <a:rPr lang="en-US" sz="1000" spc="-25" dirty="0">
                <a:solidFill>
                  <a:srgbClr val="000000"/>
                </a:solidFill>
                <a:latin typeface="Segoe UI" panose="020B0502040204020203" pitchFamily="34" charset="0"/>
                <a:ea typeface="Arial" panose="020B0604020202020204" pitchFamily="34" charset="0"/>
                <a:cs typeface="Times New Roman" panose="02020603050405020304" pitchFamily="18" charset="0"/>
              </a:rPr>
              <a:t>column.</a:t>
            </a:r>
          </a:p>
          <a:p>
            <a:pPr marL="457200" marR="0" indent="0">
              <a:spcBef>
                <a:spcPts val="200"/>
              </a:spcBef>
              <a:spcAft>
                <a:spcPts val="200"/>
              </a:spcAft>
              <a:tabLst>
                <a:tab pos="0" algn="l"/>
                <a:tab pos="228600" algn="l"/>
                <a:tab pos="685800" algn="l"/>
              </a:tabLst>
            </a:pPr>
            <a:r>
              <a:rPr lang="en-US" sz="1000" b="1" spc="-25" dirty="0">
                <a:solidFill>
                  <a:srgbClr val="0446C1"/>
                </a:solidFill>
                <a:latin typeface="Segoe UI" panose="020B0502040204020203" pitchFamily="34" charset="0"/>
                <a:ea typeface="Arial" panose="020B0604020202020204" pitchFamily="34" charset="0"/>
                <a:cs typeface="Times New Roman" panose="02020603050405020304" pitchFamily="18" charset="0"/>
              </a:rPr>
              <a:t>Note: </a:t>
            </a:r>
            <a:r>
              <a:rPr lang="en-US" sz="1000" spc="-25" dirty="0">
                <a:solidFill>
                  <a:srgbClr val="000000"/>
                </a:solidFill>
                <a:latin typeface="Segoe UI" panose="020B0502040204020203" pitchFamily="34" charset="0"/>
                <a:ea typeface="Arial" panose="020B0604020202020204" pitchFamily="34" charset="0"/>
              </a:rPr>
              <a:t>If entering time for another week, select either the Last Week or Select Week.</a:t>
            </a:r>
          </a:p>
          <a:p>
            <a:pPr>
              <a:spcAft>
                <a:spcPts val="400"/>
              </a:spcAft>
            </a:pPr>
            <a:endParaRPr lang="en-US" sz="1000" spc="-25" dirty="0">
              <a:solidFill>
                <a:srgbClr val="000000"/>
              </a:solidFill>
              <a:effectLst/>
              <a:latin typeface="Segoe UI" panose="020B0502040204020203" pitchFamily="34" charset="0"/>
              <a:ea typeface="Arial" panose="020B0604020202020204" pitchFamily="34" charset="0"/>
              <a:cs typeface="Times New Roman" panose="02020603050405020304" pitchFamily="18" charset="0"/>
            </a:endParaRPr>
          </a:p>
        </p:txBody>
      </p:sp>
      <p:pic>
        <p:nvPicPr>
          <p:cNvPr id="4" name="Picture 3" descr="Selecting Time Application"/>
          <p:cNvPicPr/>
          <p:nvPr/>
        </p:nvPicPr>
        <p:blipFill>
          <a:blip r:embed="rId3"/>
          <a:stretch>
            <a:fillRect/>
          </a:stretch>
        </p:blipFill>
        <p:spPr>
          <a:xfrm>
            <a:off x="6084275" y="1752600"/>
            <a:ext cx="2248337" cy="1981200"/>
          </a:xfrm>
          <a:prstGeom prst="rect">
            <a:avLst/>
          </a:prstGeom>
          <a:ln w="12700">
            <a:solidFill>
              <a:sysClr val="windowText" lastClr="000000"/>
            </a:solidFill>
          </a:ln>
          <a:effectLst>
            <a:outerShdw blurRad="50800" dist="38100" dir="2700000" algn="tl" rotWithShape="0">
              <a:prstClr val="black">
                <a:alpha val="40000"/>
              </a:prstClr>
            </a:outerShdw>
          </a:effectLst>
        </p:spPr>
      </p:pic>
      <p:sp>
        <p:nvSpPr>
          <p:cNvPr id="5" name="Rectangle 2"/>
          <p:cNvSpPr>
            <a:spLocks noChangeArrowheads="1"/>
          </p:cNvSpPr>
          <p:nvPr/>
        </p:nvSpPr>
        <p:spPr bwMode="auto">
          <a:xfrm>
            <a:off x="0" y="-33011"/>
            <a:ext cx="39741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0" algn="l"/>
                <a:tab pos="228600" algn="l"/>
                <a:tab pos="685800" algn="l"/>
              </a:tabLst>
            </a:pP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time for another week, select either the Last Week or Select Week.</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28600" algn="l"/>
                <a:tab pos="6858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2031435341" descr="Select This We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515" y="4267200"/>
            <a:ext cx="2633285" cy="19061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36576" y="3258175"/>
            <a:ext cx="5454623"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228600" algn="l"/>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0" algn="l"/>
                <a:tab pos="228600" algn="l"/>
                <a:tab pos="685800" algn="l"/>
              </a:tabLst>
            </a:pP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4. Select a </a:t>
            </a:r>
            <a:r>
              <a:rPr kumimoji="0" lang="en-US" altLang="en-US" sz="1000" b="1"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Date</a:t>
            </a: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on the calendar to record time.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28600" algn="l"/>
                <a:tab pos="685800" algn="l"/>
              </a:tabLst>
            </a:pPr>
            <a:endParaRPr lang="en-US" altLang="en-US" sz="1000" b="1" dirty="0">
              <a:solidFill>
                <a:srgbClr val="0446C1"/>
              </a:solidFill>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28600" algn="l"/>
                <a:tab pos="685800" algn="l"/>
              </a:tabLst>
            </a:pPr>
            <a:r>
              <a:rPr kumimoji="0" lang="en-US" altLang="en-US" sz="1000" b="1" i="0" u="none" strike="noStrike" cap="none" normalizeH="0" baseline="0" dirty="0">
                <a:ln>
                  <a:noFill/>
                </a:ln>
                <a:solidFill>
                  <a:srgbClr val="0446C1"/>
                </a:solidFill>
                <a:effectLst/>
                <a:latin typeface="Segoe UI" panose="020B0502040204020203" pitchFamily="34" charset="0"/>
                <a:ea typeface="Times New Roman" panose="02020603050405020304" pitchFamily="18" charset="0"/>
                <a:cs typeface="Segoe UI" panose="020B0502040204020203" pitchFamily="34" charset="0"/>
              </a:rPr>
              <a:t>Notes:</a:t>
            </a:r>
            <a:endParaRPr kumimoji="0" lang="en-US" altLang="en-US" sz="600" b="0" i="0" u="none" strike="noStrike" cap="none" normalizeH="0" baseline="0" dirty="0">
              <a:ln>
                <a:noFill/>
              </a:ln>
              <a:solidFill>
                <a:schemeClr val="tx1"/>
              </a:solidFill>
              <a:effectLst/>
            </a:endParaRPr>
          </a:p>
          <a:p>
            <a:pPr lvl="1">
              <a:buFontTx/>
              <a:buChar char="•"/>
            </a:pPr>
            <a:r>
              <a:rPr kumimoji="0" lang="en-US" altLang="en-US" sz="9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Navigate to different weeks by selecting the arrows next to Today.</a:t>
            </a:r>
            <a:endParaRPr kumimoji="0" lang="en-US" altLang="en-US" sz="500" b="0" i="0" u="none" strike="noStrike" cap="none" normalizeH="0" baseline="0" dirty="0">
              <a:ln>
                <a:noFill/>
              </a:ln>
              <a:solidFill>
                <a:schemeClr val="tx1"/>
              </a:solidFill>
              <a:effectLst/>
            </a:endParaRPr>
          </a:p>
          <a:p>
            <a:pPr lvl="1">
              <a:buFontTx/>
              <a:buChar char="•"/>
            </a:pPr>
            <a:r>
              <a:rPr kumimoji="0" lang="en-US" altLang="en-US" sz="9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Select the down arrow next to the week range to display a calendar view.</a:t>
            </a:r>
            <a:endParaRPr kumimoji="0" lang="en-US" altLang="en-US" sz="500" b="0" i="0" u="none" strike="noStrike" cap="none" normalizeH="0" baseline="0" dirty="0">
              <a:ln>
                <a:noFill/>
              </a:ln>
              <a:solidFill>
                <a:schemeClr val="tx1"/>
              </a:solidFill>
              <a:effectLst/>
            </a:endParaRPr>
          </a:p>
          <a:p>
            <a:pPr lvl="1">
              <a:buFontTx/>
              <a:buChar char="•"/>
            </a:pPr>
            <a:r>
              <a:rPr kumimoji="0" lang="en-US" altLang="en-US" sz="9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Select the down arrow next to Week to enter time by Week, or Day. </a:t>
            </a:r>
            <a:endParaRPr kumimoji="0" lang="en-US" altLang="en-US" sz="500" b="0" i="0" u="none" strike="noStrike" cap="none" normalizeH="0" baseline="0" dirty="0">
              <a:ln>
                <a:noFill/>
              </a:ln>
              <a:solidFill>
                <a:schemeClr val="tx1"/>
              </a:solidFill>
              <a:effectLst/>
            </a:endParaRPr>
          </a:p>
          <a:p>
            <a:pPr lvl="1">
              <a:buFontTx/>
              <a:buChar char="•"/>
            </a:pPr>
            <a:r>
              <a:rPr kumimoji="0" lang="en-US" altLang="en-US" sz="9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Select </a:t>
            </a:r>
            <a:r>
              <a:rPr kumimoji="0" lang="en-US" altLang="en-US" sz="900" b="0" i="0" u="sng"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Actions</a:t>
            </a:r>
            <a:r>
              <a:rPr kumimoji="0" lang="en-US" altLang="en-US" sz="9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to choose additional tasks like </a:t>
            </a:r>
            <a:r>
              <a:rPr kumimoji="0" lang="en-US" altLang="en-US" sz="900" b="0" i="0" u="sng"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Quick Add</a:t>
            </a:r>
            <a:r>
              <a:rPr kumimoji="0" lang="en-US" altLang="en-US" sz="9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and </a:t>
            </a:r>
            <a:r>
              <a:rPr kumimoji="0" lang="en-US" altLang="en-US" sz="900" b="0" i="0" u="sng"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Request Absence.</a:t>
            </a:r>
            <a:br>
              <a:rPr kumimoji="0" lang="en-US" altLang="en-US" sz="900" b="0" i="0" u="sng"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br>
            <a:endParaRPr kumimoji="0" lang="en-US"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0" algn="l"/>
                <a:tab pos="228600" algn="l"/>
                <a:tab pos="685800" algn="l"/>
              </a:tabLst>
            </a:pP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5. The Enter Time pop up displays. </a:t>
            </a:r>
          </a:p>
          <a:p>
            <a:pPr marL="0" marR="0" lvl="0" indent="0" algn="l" defTabSz="914400" rtl="0" eaLnBrk="0" fontAlgn="base" latinLnBrk="0" hangingPunct="0">
              <a:lnSpc>
                <a:spcPct val="100000"/>
              </a:lnSpc>
              <a:spcBef>
                <a:spcPct val="0"/>
              </a:spcBef>
              <a:spcAft>
                <a:spcPct val="0"/>
              </a:spcAft>
              <a:buClrTx/>
              <a:buSzTx/>
              <a:buFontTx/>
              <a:buChar char="•"/>
              <a:tabLst>
                <a:tab pos="0" algn="l"/>
                <a:tab pos="228600" algn="l"/>
                <a:tab pos="685800" algn="l"/>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0" algn="l"/>
                <a:tab pos="228600" algn="l"/>
                <a:tab pos="685800" algn="l"/>
              </a:tabLst>
            </a:pPr>
            <a:r>
              <a:rPr kumimoji="0" lang="en-US" altLang="en-US" sz="100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6. </a:t>
            </a:r>
            <a:r>
              <a:rPr kumimoji="0" lang="en-US" altLang="en-US" sz="1000" b="1"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Time Type</a:t>
            </a: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Defaults to Worked Time. </a:t>
            </a:r>
          </a:p>
          <a:p>
            <a:pPr marL="0" marR="0" lvl="0" indent="0" algn="l" defTabSz="914400" rtl="0" eaLnBrk="0" fontAlgn="base" latinLnBrk="0" hangingPunct="0">
              <a:lnSpc>
                <a:spcPct val="100000"/>
              </a:lnSpc>
              <a:spcBef>
                <a:spcPct val="0"/>
              </a:spcBef>
              <a:spcAft>
                <a:spcPct val="0"/>
              </a:spcAft>
              <a:buClrTx/>
              <a:buSzTx/>
              <a:buFontTx/>
              <a:buChar char="•"/>
              <a:tabLst>
                <a:tab pos="0" algn="l"/>
                <a:tab pos="228600" algn="l"/>
                <a:tab pos="685800" algn="l"/>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0" algn="l"/>
                <a:tab pos="228600" algn="l"/>
                <a:tab pos="685800" algn="l"/>
              </a:tabLst>
            </a:pP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7. Enter the </a:t>
            </a:r>
            <a:r>
              <a:rPr kumimoji="0" lang="en-US" altLang="en-US" sz="1000" b="1" i="1"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Number of Hours</a:t>
            </a: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worked in the </a:t>
            </a:r>
            <a:r>
              <a:rPr kumimoji="0" lang="en-US" altLang="en-US" sz="1000" b="1"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Hours</a:t>
            </a: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field. </a:t>
            </a:r>
          </a:p>
          <a:p>
            <a:pPr marL="0" marR="0" lvl="0" indent="0" algn="l" defTabSz="914400" rtl="0" eaLnBrk="0" fontAlgn="base" latinLnBrk="0" hangingPunct="0">
              <a:lnSpc>
                <a:spcPct val="100000"/>
              </a:lnSpc>
              <a:spcBef>
                <a:spcPct val="0"/>
              </a:spcBef>
              <a:spcAft>
                <a:spcPct val="0"/>
              </a:spcAft>
              <a:buClrTx/>
              <a:buSzTx/>
              <a:buFontTx/>
              <a:buChar char="•"/>
              <a:tabLst>
                <a:tab pos="0" algn="l"/>
                <a:tab pos="228600" algn="l"/>
                <a:tab pos="685800" algn="l"/>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0" algn="l"/>
                <a:tab pos="228600" algn="l"/>
                <a:tab pos="685800" algn="l"/>
              </a:tabLst>
            </a:pPr>
            <a:r>
              <a:rPr kumimoji="0" lang="en-US" altLang="en-US" sz="1000" b="1" i="0" u="none" strike="noStrike" cap="none" normalizeH="0" baseline="0" dirty="0">
                <a:ln>
                  <a:noFill/>
                </a:ln>
                <a:solidFill>
                  <a:srgbClr val="0446C6"/>
                </a:solidFill>
                <a:effectLst/>
                <a:latin typeface="Segoe UI" panose="020B0502040204020203" pitchFamily="34" charset="0"/>
                <a:ea typeface="Arial" panose="020B0604020202020204" pitchFamily="34" charset="0"/>
                <a:cs typeface="Segoe UI" panose="020B0502040204020203" pitchFamily="34" charset="0"/>
              </a:rPr>
              <a:t>Note</a:t>
            </a: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Time can also be added as increments of 0.25 (Quarter Hours). </a:t>
            </a:r>
          </a:p>
          <a:p>
            <a:pPr marL="0" marR="0" lvl="0" indent="0" algn="l" defTabSz="914400" rtl="0" eaLnBrk="0" fontAlgn="base" latinLnBrk="0" hangingPunct="0">
              <a:lnSpc>
                <a:spcPct val="100000"/>
              </a:lnSpc>
              <a:spcBef>
                <a:spcPct val="0"/>
              </a:spcBef>
              <a:spcAft>
                <a:spcPct val="0"/>
              </a:spcAft>
              <a:buClrTx/>
              <a:buSzTx/>
              <a:buFontTx/>
              <a:buChar char="•"/>
              <a:tabLst>
                <a:tab pos="0" algn="l"/>
                <a:tab pos="228600" algn="l"/>
                <a:tab pos="685800" algn="l"/>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0" algn="l"/>
                <a:tab pos="228600" algn="l"/>
                <a:tab pos="685800" algn="l"/>
              </a:tabLst>
            </a:pP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8. (Optional) Enter any </a:t>
            </a:r>
            <a:r>
              <a:rPr kumimoji="0" lang="en-US" altLang="en-US" sz="1000" b="1" i="1"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Comments</a:t>
            </a: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regarding this time entry in the </a:t>
            </a:r>
            <a:r>
              <a:rPr kumimoji="0" lang="en-US" altLang="en-US" sz="1000" b="1"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Comments</a:t>
            </a: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text box. </a:t>
            </a:r>
          </a:p>
          <a:p>
            <a:pPr marL="0" marR="0" lvl="0" indent="0" algn="l" defTabSz="914400" rtl="0" eaLnBrk="0" fontAlgn="base" latinLnBrk="0" hangingPunct="0">
              <a:lnSpc>
                <a:spcPct val="100000"/>
              </a:lnSpc>
              <a:spcBef>
                <a:spcPct val="0"/>
              </a:spcBef>
              <a:spcAft>
                <a:spcPct val="0"/>
              </a:spcAft>
              <a:buClrTx/>
              <a:buSzTx/>
              <a:buFontTx/>
              <a:buChar char="•"/>
              <a:tabLst>
                <a:tab pos="0" algn="l"/>
                <a:tab pos="228600" algn="l"/>
                <a:tab pos="685800" algn="l"/>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0" algn="l"/>
                <a:tab pos="228600" algn="l"/>
                <a:tab pos="685800" algn="l"/>
              </a:tabLst>
            </a:pP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9. Select </a:t>
            </a:r>
            <a:r>
              <a:rPr kumimoji="0" lang="en-US" altLang="en-US" sz="1000" b="1"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OK</a:t>
            </a: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0" algn="l"/>
                <a:tab pos="228600" algn="l"/>
                <a:tab pos="685800" algn="l"/>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0" algn="l"/>
                <a:tab pos="228600" algn="l"/>
                <a:tab pos="685800" algn="l"/>
              </a:tabLst>
            </a:pPr>
            <a:r>
              <a:rPr kumimoji="0" lang="en-US" altLang="en-US" sz="1000" b="1" i="0" u="none" strike="noStrike" cap="none" normalizeH="0" baseline="0" dirty="0">
                <a:ln>
                  <a:noFill/>
                </a:ln>
                <a:solidFill>
                  <a:srgbClr val="0446C6"/>
                </a:solidFill>
                <a:effectLst/>
                <a:latin typeface="Segoe UI" panose="020B0502040204020203" pitchFamily="34" charset="0"/>
                <a:ea typeface="Arial" panose="020B0604020202020204" pitchFamily="34" charset="0"/>
                <a:cs typeface="Segoe UI" panose="020B0502040204020203" pitchFamily="34" charset="0"/>
              </a:rPr>
              <a:t>Notes</a:t>
            </a:r>
            <a:r>
              <a:rPr kumimoji="0" lang="en-US" altLang="en-US" sz="10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a:t>
            </a:r>
            <a:endParaRPr kumimoji="0" lang="en-US" altLang="en-US" sz="600" b="0" i="0" u="none" strike="noStrike" cap="none" normalizeH="0" baseline="0" dirty="0">
              <a:ln>
                <a:noFill/>
              </a:ln>
              <a:solidFill>
                <a:schemeClr val="tx1"/>
              </a:solidFill>
              <a:effectLst/>
            </a:endParaRPr>
          </a:p>
          <a:p>
            <a:pPr lvl="1">
              <a:buFontTx/>
              <a:buChar char="•"/>
            </a:pPr>
            <a:r>
              <a:rPr kumimoji="0" lang="en-US" altLang="en-US" sz="9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After selecting OK, the hours worked display on the calendar and show as Not Submitted.</a:t>
            </a:r>
            <a:endParaRPr kumimoji="0" lang="en-US" altLang="en-US" sz="500" b="0" i="0" u="none" strike="noStrike" cap="none" normalizeH="0" baseline="0" dirty="0">
              <a:ln>
                <a:noFill/>
              </a:ln>
              <a:solidFill>
                <a:schemeClr val="tx1"/>
              </a:solidFill>
              <a:effectLst/>
            </a:endParaRPr>
          </a:p>
          <a:p>
            <a:pPr lvl="1">
              <a:buFontTx/>
              <a:buChar char="•"/>
            </a:pPr>
            <a:r>
              <a:rPr kumimoji="0" lang="en-US" altLang="en-US" sz="900" b="0" i="0" u="sng"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Entering time does not automatically submit the time</a:t>
            </a:r>
            <a:r>
              <a:rPr kumimoji="0" lang="en-US" altLang="en-US" sz="9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a:t>
            </a:r>
            <a:endParaRPr kumimoji="0" lang="en-US" altLang="en-US" sz="500" b="0" i="0" u="none" strike="noStrike" cap="none" normalizeH="0" baseline="0" dirty="0">
              <a:ln>
                <a:noFill/>
              </a:ln>
              <a:solidFill>
                <a:schemeClr val="tx1"/>
              </a:solidFill>
              <a:effectLst/>
            </a:endParaRPr>
          </a:p>
          <a:p>
            <a:pPr lvl="1">
              <a:buFontTx/>
              <a:buChar char="•"/>
            </a:pPr>
            <a:r>
              <a:rPr kumimoji="0" lang="en-US" altLang="en-US" sz="9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After all time is entered for the time period, see </a:t>
            </a:r>
            <a:r>
              <a:rPr kumimoji="0" lang="en-US" altLang="en-US" sz="900" b="0" i="0" u="sng"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Submit Time section in this job aid to submit time</a:t>
            </a:r>
            <a:r>
              <a:rPr kumimoji="0" lang="en-US" altLang="en-US" sz="9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 for the Timekeeper’s or the Manager’s review.</a:t>
            </a:r>
            <a:endParaRPr kumimoji="0" lang="en-US" altLang="en-US" sz="500" b="0" i="0" u="none" strike="noStrike" cap="none" normalizeH="0" baseline="0" dirty="0">
              <a:ln>
                <a:noFill/>
              </a:ln>
              <a:solidFill>
                <a:schemeClr val="tx1"/>
              </a:solidFill>
              <a:effectLst/>
            </a:endParaRPr>
          </a:p>
          <a:p>
            <a:pPr lvl="1">
              <a:buFontTx/>
              <a:buChar char="•"/>
            </a:pPr>
            <a:r>
              <a:rPr kumimoji="0" lang="en-US" altLang="en-US" sz="900" b="0" i="0" u="none" strike="noStrike" cap="none" normalizeH="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If you need to edit or delete time, click on the existing block.  </a:t>
            </a:r>
            <a:endParaRPr kumimoji="0" lang="en-US"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28600" algn="l"/>
                <a:tab pos="6858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24B4B9B-BC4E-AA81-A16A-4F74BDE5880B}"/>
              </a:ext>
            </a:extLst>
          </p:cNvPr>
          <p:cNvSpPr txBox="1"/>
          <p:nvPr/>
        </p:nvSpPr>
        <p:spPr>
          <a:xfrm>
            <a:off x="10134600" y="2514600"/>
            <a:ext cx="5775812" cy="923330"/>
          </a:xfrm>
          <a:prstGeom prst="rect">
            <a:avLst/>
          </a:prstGeom>
          <a:noFill/>
        </p:spPr>
        <p:txBody>
          <a:bodyPr wrap="none" rtlCol="0">
            <a:spAutoFit/>
          </a:bodyPr>
          <a:lstStyle/>
          <a:p>
            <a:r>
              <a:rPr lang="en-US" dirty="0">
                <a:hlinkClick r:id="rId5"/>
              </a:rPr>
              <a:t>Enter, View, and Submit Time - 03: Non-Exempt Enter Time</a:t>
            </a:r>
            <a:endParaRPr lang="en-US" dirty="0"/>
          </a:p>
          <a:p>
            <a:endParaRPr lang="en-US" dirty="0"/>
          </a:p>
          <a:p>
            <a:r>
              <a:rPr lang="en-US" dirty="0">
                <a:hlinkClick r:id="rId6"/>
              </a:rPr>
              <a:t>Enter, View, and Submit Time - 02: Exempt Time Entry</a:t>
            </a:r>
            <a:endParaRPr lang="en-US" dirty="0"/>
          </a:p>
        </p:txBody>
      </p:sp>
    </p:spTree>
    <p:extLst>
      <p:ext uri="{BB962C8B-B14F-4D97-AF65-F5344CB8AC3E}">
        <p14:creationId xmlns:p14="http://schemas.microsoft.com/office/powerpoint/2010/main" val="564289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Enter Time (Exempt)</a:t>
            </a:r>
          </a:p>
        </p:txBody>
      </p:sp>
      <p:sp>
        <p:nvSpPr>
          <p:cNvPr id="7" name="TextBox 6">
            <a:extLst>
              <a:ext uri="{FF2B5EF4-FFF2-40B4-BE49-F238E27FC236}">
                <a16:creationId xmlns:a16="http://schemas.microsoft.com/office/drawing/2014/main" id="{F24B4B9B-BC4E-AA81-A16A-4F74BDE5880B}"/>
              </a:ext>
            </a:extLst>
          </p:cNvPr>
          <p:cNvSpPr txBox="1"/>
          <p:nvPr/>
        </p:nvSpPr>
        <p:spPr>
          <a:xfrm>
            <a:off x="10134600" y="2514600"/>
            <a:ext cx="5775812" cy="923330"/>
          </a:xfrm>
          <a:prstGeom prst="rect">
            <a:avLst/>
          </a:prstGeom>
          <a:noFill/>
        </p:spPr>
        <p:txBody>
          <a:bodyPr wrap="none" rtlCol="0">
            <a:spAutoFit/>
          </a:bodyPr>
          <a:lstStyle/>
          <a:p>
            <a:r>
              <a:rPr lang="en-US" dirty="0">
                <a:hlinkClick r:id="rId4"/>
              </a:rPr>
              <a:t>Enter, View, and Submit Time - 03: Non-Exempt Enter Time</a:t>
            </a:r>
            <a:endParaRPr lang="en-US" dirty="0"/>
          </a:p>
          <a:p>
            <a:endParaRPr lang="en-US" dirty="0"/>
          </a:p>
          <a:p>
            <a:r>
              <a:rPr lang="en-US" dirty="0">
                <a:hlinkClick r:id="rId5"/>
              </a:rPr>
              <a:t>Enter, View, and Submit Time - 02: Exempt Time Entry</a:t>
            </a:r>
            <a:endParaRPr lang="en-US" dirty="0"/>
          </a:p>
        </p:txBody>
      </p:sp>
      <p:pic>
        <p:nvPicPr>
          <p:cNvPr id="8" name="Online Media 7" title="Enter, View, and Submit Time - 02: Exempt Time Entry">
            <a:hlinkClick r:id="" action="ppaction://media"/>
            <a:extLst>
              <a:ext uri="{FF2B5EF4-FFF2-40B4-BE49-F238E27FC236}">
                <a16:creationId xmlns:a16="http://schemas.microsoft.com/office/drawing/2014/main" id="{42109BEB-556F-FC8C-6EE6-864C2E51B05D}"/>
              </a:ext>
            </a:extLst>
          </p:cNvPr>
          <p:cNvPicPr>
            <a:picLocks noRot="1" noChangeAspect="1"/>
          </p:cNvPicPr>
          <p:nvPr>
            <a:videoFile r:link="rId1"/>
          </p:nvPr>
        </p:nvPicPr>
        <p:blipFill>
          <a:blip r:embed="rId6"/>
          <a:stretch>
            <a:fillRect/>
          </a:stretch>
        </p:blipFill>
        <p:spPr>
          <a:xfrm>
            <a:off x="0" y="1219200"/>
            <a:ext cx="9144000" cy="5165725"/>
          </a:xfrm>
          <a:prstGeom prst="rect">
            <a:avLst/>
          </a:prstGeom>
        </p:spPr>
      </p:pic>
    </p:spTree>
    <p:extLst>
      <p:ext uri="{BB962C8B-B14F-4D97-AF65-F5344CB8AC3E}">
        <p14:creationId xmlns:p14="http://schemas.microsoft.com/office/powerpoint/2010/main" val="41086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Enter Time (Non-Exempt)</a:t>
            </a:r>
          </a:p>
        </p:txBody>
      </p:sp>
      <p:sp>
        <p:nvSpPr>
          <p:cNvPr id="7" name="TextBox 6">
            <a:extLst>
              <a:ext uri="{FF2B5EF4-FFF2-40B4-BE49-F238E27FC236}">
                <a16:creationId xmlns:a16="http://schemas.microsoft.com/office/drawing/2014/main" id="{F24B4B9B-BC4E-AA81-A16A-4F74BDE5880B}"/>
              </a:ext>
            </a:extLst>
          </p:cNvPr>
          <p:cNvSpPr txBox="1"/>
          <p:nvPr/>
        </p:nvSpPr>
        <p:spPr>
          <a:xfrm>
            <a:off x="10134600" y="2514600"/>
            <a:ext cx="5775812" cy="923330"/>
          </a:xfrm>
          <a:prstGeom prst="rect">
            <a:avLst/>
          </a:prstGeom>
          <a:noFill/>
        </p:spPr>
        <p:txBody>
          <a:bodyPr wrap="none" rtlCol="0">
            <a:spAutoFit/>
          </a:bodyPr>
          <a:lstStyle/>
          <a:p>
            <a:r>
              <a:rPr lang="en-US" dirty="0">
                <a:hlinkClick r:id="rId4"/>
              </a:rPr>
              <a:t>Enter, View, and Submit Time - 03: Non-Exempt Enter Time</a:t>
            </a:r>
            <a:endParaRPr lang="en-US" dirty="0"/>
          </a:p>
          <a:p>
            <a:endParaRPr lang="en-US" dirty="0"/>
          </a:p>
          <a:p>
            <a:r>
              <a:rPr lang="en-US" dirty="0">
                <a:hlinkClick r:id="rId5"/>
              </a:rPr>
              <a:t>Enter, View, and Submit Time - 02: Exempt Time Entry</a:t>
            </a:r>
            <a:endParaRPr lang="en-US" dirty="0"/>
          </a:p>
        </p:txBody>
      </p:sp>
      <p:pic>
        <p:nvPicPr>
          <p:cNvPr id="3" name="Online Media 2" title="Enter, View, and Submit Time - 03: Non-Exempt Enter Time">
            <a:hlinkClick r:id="" action="ppaction://media"/>
            <a:extLst>
              <a:ext uri="{FF2B5EF4-FFF2-40B4-BE49-F238E27FC236}">
                <a16:creationId xmlns:a16="http://schemas.microsoft.com/office/drawing/2014/main" id="{A87A71A0-7037-923A-AEA5-0C2AFBC78308}"/>
              </a:ext>
            </a:extLst>
          </p:cNvPr>
          <p:cNvPicPr>
            <a:picLocks noRot="1" noChangeAspect="1"/>
          </p:cNvPicPr>
          <p:nvPr>
            <a:videoFile r:link="rId1"/>
          </p:nvPr>
        </p:nvPicPr>
        <p:blipFill>
          <a:blip r:embed="rId6"/>
          <a:stretch>
            <a:fillRect/>
          </a:stretch>
        </p:blipFill>
        <p:spPr>
          <a:xfrm>
            <a:off x="0" y="1539875"/>
            <a:ext cx="9144000" cy="5165725"/>
          </a:xfrm>
          <a:prstGeom prst="rect">
            <a:avLst/>
          </a:prstGeom>
        </p:spPr>
      </p:pic>
    </p:spTree>
    <p:extLst>
      <p:ext uri="{BB962C8B-B14F-4D97-AF65-F5344CB8AC3E}">
        <p14:creationId xmlns:p14="http://schemas.microsoft.com/office/powerpoint/2010/main" val="187994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nteractive.marylandtaxes.com/Extranet/glMedia/POS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 y="2980008"/>
            <a:ext cx="2449683" cy="147434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533400" y="5105400"/>
            <a:ext cx="3200400" cy="11233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a:ea typeface="+mn-ea"/>
                <a:cs typeface="+mn-cs"/>
              </a:rPr>
              <a:t>Direct link: Human</a:t>
            </a:r>
            <a:r>
              <a:rPr kumimoji="0" lang="en-US" sz="1400" b="1" i="0" u="none" strike="noStrike" kern="1200" cap="none" spc="0" normalizeH="0" noProof="0" dirty="0">
                <a:ln>
                  <a:noFill/>
                </a:ln>
                <a:solidFill>
                  <a:prstClr val="black"/>
                </a:solidFill>
                <a:effectLst/>
                <a:uLnTx/>
                <a:uFillTx/>
                <a:latin typeface="Corbel"/>
                <a:ea typeface="+mn-ea"/>
                <a:cs typeface="+mn-cs"/>
              </a:rPr>
              <a:t> Resources Services</a:t>
            </a:r>
            <a:endParaRPr kumimoji="0" lang="en-US" sz="1400" b="1" i="0" u="none" strike="noStrike" kern="1200" cap="none" spc="0" normalizeH="0" baseline="0" noProof="0" dirty="0">
              <a:ln>
                <a:noFill/>
              </a:ln>
              <a:solidFill>
                <a:prstClr val="black"/>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orbel"/>
              </a:rPr>
              <a:t/>
            </a:r>
            <a:br>
              <a:rPr kumimoji="0" lang="en-US" sz="1000" b="1" i="0" u="none" strike="noStrike" kern="1200" cap="none" spc="0" normalizeH="0" baseline="0" noProof="0" dirty="0">
                <a:ln>
                  <a:noFill/>
                </a:ln>
                <a:solidFill>
                  <a:prstClr val="black"/>
                </a:solidFill>
                <a:effectLst/>
                <a:uLnTx/>
                <a:uFillTx/>
                <a:latin typeface="Corbel"/>
              </a:rPr>
            </a:br>
            <a:r>
              <a:rPr kumimoji="0" lang="en-US" sz="1400" b="1" i="0" u="none" strike="noStrike" kern="1200" cap="none" spc="0" normalizeH="0" baseline="0" noProof="0" dirty="0">
                <a:ln>
                  <a:noFill/>
                </a:ln>
                <a:solidFill>
                  <a:prstClr val="black"/>
                </a:solidFill>
                <a:effectLst/>
                <a:uLnTx/>
                <a:uFillTx/>
                <a:latin typeface="Corbel"/>
              </a:rPr>
              <a:t>Contact: </a:t>
            </a:r>
            <a:r>
              <a:rPr lang="en-US" sz="1400" dirty="0">
                <a:solidFill>
                  <a:prstClr val="black"/>
                </a:solidFill>
                <a:latin typeface="Corbel"/>
              </a:rPr>
              <a:t>Sandra Lockett</a:t>
            </a:r>
            <a:r>
              <a:rPr kumimoji="0" lang="en-US" sz="1400" b="0" i="0" u="none" strike="noStrike" kern="1200" cap="none" spc="0" normalizeH="0" baseline="0" noProof="0" dirty="0">
                <a:ln>
                  <a:noFill/>
                </a:ln>
                <a:solidFill>
                  <a:prstClr val="black"/>
                </a:solidFill>
                <a:effectLst/>
                <a:uLnTx/>
                <a:uFillTx/>
                <a:latin typeface="Corbel"/>
              </a:rPr>
              <a:t/>
            </a:r>
            <a:br>
              <a:rPr kumimoji="0" lang="en-US" sz="1400" b="0" i="0" u="none" strike="noStrike" kern="1200" cap="none" spc="0" normalizeH="0" baseline="0" noProof="0" dirty="0">
                <a:ln>
                  <a:noFill/>
                </a:ln>
                <a:solidFill>
                  <a:prstClr val="black"/>
                </a:solidFill>
                <a:effectLst/>
                <a:uLnTx/>
                <a:uFillTx/>
                <a:latin typeface="Corbel"/>
              </a:rPr>
            </a:br>
            <a:r>
              <a:rPr kumimoji="0" lang="en-US" sz="1400" b="0" i="0" u="none" strike="noStrike" kern="1200" cap="none" spc="0" normalizeH="0" baseline="0" noProof="0" dirty="0">
                <a:ln>
                  <a:noFill/>
                </a:ln>
                <a:solidFill>
                  <a:prstClr val="black"/>
                </a:solidFill>
                <a:effectLst/>
                <a:uLnTx/>
                <a:uFillTx/>
                <a:latin typeface="Corbel"/>
              </a:rPr>
              <a:t>Payroll Manager</a:t>
            </a:r>
            <a:br>
              <a:rPr kumimoji="0" lang="en-US" sz="1400" b="0" i="0" u="none" strike="noStrike" kern="1200" cap="none" spc="0" normalizeH="0" baseline="0" noProof="0" dirty="0">
                <a:ln>
                  <a:noFill/>
                </a:ln>
                <a:solidFill>
                  <a:prstClr val="black"/>
                </a:solidFill>
                <a:effectLst/>
                <a:uLnTx/>
                <a:uFillTx/>
                <a:latin typeface="Corbel"/>
              </a:rPr>
            </a:br>
            <a:r>
              <a:rPr kumimoji="0" lang="en-US" sz="1400" b="0" i="0" u="none" strike="noStrike" kern="1200" cap="none" spc="0" normalizeH="0" baseline="0" noProof="0" dirty="0">
                <a:ln>
                  <a:noFill/>
                </a:ln>
                <a:solidFill>
                  <a:prstClr val="black"/>
                </a:solidFill>
                <a:effectLst/>
                <a:uLnTx/>
                <a:uFillTx/>
                <a:latin typeface="Corbel"/>
              </a:rPr>
              <a:t>(301) 860-3483 </a:t>
            </a:r>
          </a:p>
        </p:txBody>
      </p:sp>
      <p:sp>
        <p:nvSpPr>
          <p:cNvPr id="3" name="Content Placeholder 2"/>
          <p:cNvSpPr>
            <a:spLocks noGrp="1"/>
          </p:cNvSpPr>
          <p:nvPr>
            <p:ph idx="1"/>
          </p:nvPr>
        </p:nvSpPr>
        <p:spPr>
          <a:xfrm>
            <a:off x="3962400" y="2438400"/>
            <a:ext cx="4680659" cy="3402227"/>
          </a:xfrm>
        </p:spPr>
        <p:txBody>
          <a:bodyPr>
            <a:noAutofit/>
          </a:bodyPr>
          <a:lstStyle/>
          <a:p>
            <a:r>
              <a:rPr lang="en-US" sz="1400" b="1" dirty="0"/>
              <a:t>1</a:t>
            </a:r>
            <a:r>
              <a:rPr lang="en-US" sz="1400" b="1" baseline="30000" dirty="0"/>
              <a:t>st</a:t>
            </a:r>
            <a:r>
              <a:rPr lang="en-US" sz="1400" b="1" dirty="0"/>
              <a:t> time users are required to sign up online to</a:t>
            </a:r>
            <a:br>
              <a:rPr lang="en-US" sz="1400" b="1" dirty="0"/>
            </a:br>
            <a:r>
              <a:rPr lang="en-US" sz="1400" b="1" dirty="0">
                <a:solidFill>
                  <a:srgbClr val="C00000"/>
                </a:solidFill>
              </a:rPr>
              <a:t>setup a POSC account  </a:t>
            </a:r>
            <a:r>
              <a:rPr lang="en-US" sz="1400" b="1" i="1" dirty="0"/>
              <a:t>(</a:t>
            </a:r>
            <a:r>
              <a:rPr lang="en-US" sz="1400" i="1" u="sng" dirty="0"/>
              <a:t>This requires some personalized data found on your 1st pay stub).</a:t>
            </a:r>
            <a:r>
              <a:rPr lang="en-US" sz="1400" u="sng" dirty="0"/>
              <a:t/>
            </a:r>
            <a:br>
              <a:rPr lang="en-US" sz="1400" u="sng" dirty="0"/>
            </a:br>
            <a:endParaRPr lang="en-US" sz="1400" u="sng" dirty="0"/>
          </a:p>
          <a:p>
            <a:r>
              <a:rPr lang="en-US" sz="1400" b="1" dirty="0"/>
              <a:t>You may access to payment information such as: </a:t>
            </a:r>
            <a:r>
              <a:rPr lang="en-US" sz="1050" dirty="0"/>
              <a:t> </a:t>
            </a:r>
            <a:endParaRPr lang="en-US" sz="1400" b="1" dirty="0"/>
          </a:p>
          <a:p>
            <a:pPr lvl="1">
              <a:buClr>
                <a:srgbClr val="C00000"/>
              </a:buClr>
            </a:pPr>
            <a:r>
              <a:rPr lang="en-US" sz="1000" dirty="0"/>
              <a:t>Pay stub information</a:t>
            </a:r>
          </a:p>
          <a:p>
            <a:pPr lvl="1">
              <a:buClr>
                <a:srgbClr val="C00000"/>
              </a:buClr>
            </a:pPr>
            <a:r>
              <a:rPr lang="en-US" sz="1000" dirty="0"/>
              <a:t>W2 data  </a:t>
            </a:r>
          </a:p>
          <a:p>
            <a:pPr lvl="1">
              <a:buClr>
                <a:srgbClr val="C00000"/>
              </a:buClr>
            </a:pPr>
            <a:r>
              <a:rPr lang="en-US" sz="1000" dirty="0"/>
              <a:t>Change/update direct deposit banking information</a:t>
            </a:r>
          </a:p>
          <a:p>
            <a:pPr lvl="1">
              <a:buClr>
                <a:srgbClr val="C00000"/>
              </a:buClr>
            </a:pPr>
            <a:r>
              <a:rPr lang="en-US" sz="1000" dirty="0"/>
              <a:t>Online submission of address updates</a:t>
            </a:r>
          </a:p>
          <a:p>
            <a:pPr lvl="1">
              <a:buClr>
                <a:srgbClr val="C00000"/>
              </a:buClr>
            </a:pPr>
            <a:r>
              <a:rPr lang="en-US" sz="1000" dirty="0"/>
              <a:t>W4 Withholding or change of address</a:t>
            </a:r>
          </a:p>
          <a:p>
            <a:pPr marL="118872" indent="0">
              <a:buNone/>
            </a:pPr>
            <a:endParaRPr lang="en-US" sz="1400" u="sng" dirty="0"/>
          </a:p>
          <a:p>
            <a:r>
              <a:rPr lang="en-US" sz="1400" dirty="0"/>
              <a:t>1</a:t>
            </a:r>
            <a:r>
              <a:rPr lang="en-US" sz="1400" baseline="30000" dirty="0"/>
              <a:t>st</a:t>
            </a:r>
            <a:r>
              <a:rPr lang="en-US" sz="1400" dirty="0"/>
              <a:t> paycheck will be a paper check mailed to you at your home address. </a:t>
            </a:r>
          </a:p>
          <a:p>
            <a:pPr marL="582930" lvl="1" indent="-171450">
              <a:buClrTx/>
            </a:pPr>
            <a:r>
              <a:rPr lang="en-US" sz="1100" dirty="0"/>
              <a:t>You can use the information on the check to generate a </a:t>
            </a:r>
            <a:r>
              <a:rPr lang="en-US" sz="1100" b="1" dirty="0"/>
              <a:t>Logon ID and Password </a:t>
            </a:r>
            <a:r>
              <a:rPr lang="en-US" sz="1100" dirty="0"/>
              <a:t>, that will be used each subsequent time you access the POSC.</a:t>
            </a:r>
          </a:p>
          <a:p>
            <a:pPr marL="411480" lvl="1" indent="0">
              <a:buNone/>
            </a:pPr>
            <a:endParaRPr lang="en-US" sz="1100" dirty="0"/>
          </a:p>
          <a:p>
            <a:r>
              <a:rPr lang="en-US" sz="1400" dirty="0"/>
              <a:t>2</a:t>
            </a:r>
            <a:r>
              <a:rPr lang="en-US" sz="1400" baseline="30000" dirty="0"/>
              <a:t>nd</a:t>
            </a:r>
            <a:r>
              <a:rPr lang="en-US" sz="1400" dirty="0"/>
              <a:t> paycheck  should be direct deposit </a:t>
            </a:r>
            <a:r>
              <a:rPr lang="en-US" sz="1200" i="1" dirty="0"/>
              <a:t>(you must enroll).</a:t>
            </a:r>
            <a:br>
              <a:rPr lang="en-US" sz="1200" i="1" dirty="0"/>
            </a:br>
            <a:r>
              <a:rPr lang="en-US" sz="1100" i="1" dirty="0">
                <a:solidFill>
                  <a:srgbClr val="C00000"/>
                </a:solidFill>
              </a:rPr>
              <a:t>*</a:t>
            </a:r>
            <a:r>
              <a:rPr lang="en-US" sz="1100" b="1" i="1" dirty="0">
                <a:solidFill>
                  <a:srgbClr val="C00000"/>
                </a:solidFill>
              </a:rPr>
              <a:t>Complete the direct deposit form </a:t>
            </a:r>
            <a:r>
              <a:rPr lang="en-US" sz="1100" i="1" u="sng" dirty="0">
                <a:solidFill>
                  <a:srgbClr val="C00000"/>
                </a:solidFill>
              </a:rPr>
              <a:t>(type on the pdf, print, and then sign with a ‘wet’ signature.)</a:t>
            </a:r>
          </a:p>
          <a:p>
            <a:pPr marL="118872" indent="0">
              <a:buNone/>
            </a:pPr>
            <a:endParaRPr lang="en-US" sz="1200" dirty="0"/>
          </a:p>
          <a:p>
            <a:pPr marL="118872" indent="0">
              <a:buNone/>
            </a:pPr>
            <a:endParaRPr lang="en-US" sz="1600" dirty="0"/>
          </a:p>
        </p:txBody>
      </p:sp>
      <p:sp>
        <p:nvSpPr>
          <p:cNvPr id="6" name="Content Placeholder 2"/>
          <p:cNvSpPr txBox="1">
            <a:spLocks/>
          </p:cNvSpPr>
          <p:nvPr/>
        </p:nvSpPr>
        <p:spPr>
          <a:xfrm>
            <a:off x="304800" y="1600491"/>
            <a:ext cx="8686800" cy="728472"/>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sz="1600" dirty="0"/>
              <a:t>The Comptroller of Maryland and the Central Payroll Bureau offer a </a:t>
            </a:r>
            <a:br>
              <a:rPr lang="en-US" sz="1600" dirty="0"/>
            </a:br>
            <a:r>
              <a:rPr lang="en-US" sz="1600" b="1" dirty="0">
                <a:solidFill>
                  <a:srgbClr val="C00000"/>
                </a:solidFill>
              </a:rPr>
              <a:t>Payroll Online Service Center (POSC) </a:t>
            </a:r>
            <a:r>
              <a:rPr lang="en-US" sz="1600" dirty="0"/>
              <a:t>for </a:t>
            </a:r>
            <a:r>
              <a:rPr lang="en-US" sz="1600" b="1" dirty="0"/>
              <a:t>State employees to manage their payroll information.</a:t>
            </a:r>
          </a:p>
        </p:txBody>
      </p:sp>
      <p:sp>
        <p:nvSpPr>
          <p:cNvPr id="4" name="Title 3"/>
          <p:cNvSpPr>
            <a:spLocks noGrp="1"/>
          </p:cNvSpPr>
          <p:nvPr>
            <p:ph type="title"/>
          </p:nvPr>
        </p:nvSpPr>
        <p:spPr>
          <a:xfrm>
            <a:off x="762000" y="393774"/>
            <a:ext cx="8077200" cy="987552"/>
          </a:xfrm>
        </p:spPr>
        <p:txBody>
          <a:bodyPr>
            <a:normAutofit/>
          </a:bodyPr>
          <a:lstStyle/>
          <a:p>
            <a:r>
              <a:rPr lang="en-US" dirty="0"/>
              <a:t>Managing Payroll Information</a:t>
            </a:r>
          </a:p>
        </p:txBody>
      </p:sp>
      <p:sp>
        <p:nvSpPr>
          <p:cNvPr id="7" name="Slide Number Placeholder 6"/>
          <p:cNvSpPr>
            <a:spLocks noGrp="1"/>
          </p:cNvSpPr>
          <p:nvPr>
            <p:ph type="sldNum" sz="quarter" idx="12"/>
          </p:nvPr>
        </p:nvSpPr>
        <p:spPr/>
        <p:txBody>
          <a:bodyPr/>
          <a:lstStyle/>
          <a:p>
            <a:fld id="{07ED158E-8ED2-4F41-8B5A-0E284FB0BA67}" type="slidenum">
              <a:rPr lang="en-US" smtClean="0"/>
              <a:pPr/>
              <a:t>59</a:t>
            </a:fld>
            <a:endParaRPr lang="en-US"/>
          </a:p>
        </p:txBody>
      </p:sp>
    </p:spTree>
    <p:extLst>
      <p:ext uri="{BB962C8B-B14F-4D97-AF65-F5344CB8AC3E}">
        <p14:creationId xmlns:p14="http://schemas.microsoft.com/office/powerpoint/2010/main" val="290304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858000" cy="1252728"/>
          </a:xfrm>
        </p:spPr>
        <p:txBody>
          <a:bodyPr>
            <a:normAutofit fontScale="90000"/>
          </a:bodyPr>
          <a:lstStyle/>
          <a:p>
            <a:pPr algn="ctr"/>
            <a:r>
              <a:rPr lang="en-US" dirty="0"/>
              <a:t>Maryland State Retirement and Pension System (MSRP)</a:t>
            </a:r>
          </a:p>
        </p:txBody>
      </p:sp>
      <p:sp>
        <p:nvSpPr>
          <p:cNvPr id="3" name="Content Placeholder 2"/>
          <p:cNvSpPr>
            <a:spLocks noGrp="1"/>
          </p:cNvSpPr>
          <p:nvPr>
            <p:ph idx="1"/>
          </p:nvPr>
        </p:nvSpPr>
        <p:spPr/>
        <p:txBody>
          <a:bodyPr>
            <a:normAutofit/>
          </a:bodyPr>
          <a:lstStyle/>
          <a:p>
            <a:r>
              <a:rPr lang="en-US" sz="2600" b="1" dirty="0"/>
              <a:t>Normal Service Retirement</a:t>
            </a:r>
          </a:p>
          <a:p>
            <a:pPr>
              <a:buNone/>
            </a:pPr>
            <a:r>
              <a:rPr lang="en-US" sz="2600" dirty="0"/>
              <a:t>	-Age 65 + 10 or more years of service</a:t>
            </a:r>
          </a:p>
          <a:p>
            <a:pPr>
              <a:buNone/>
            </a:pPr>
            <a:r>
              <a:rPr lang="en-US" sz="2600" dirty="0"/>
              <a:t>	-Factor  of 90: Years of service plus your age must equal 90</a:t>
            </a:r>
            <a:br>
              <a:rPr lang="en-US" sz="2600" dirty="0"/>
            </a:br>
            <a:endParaRPr lang="en-US" sz="2600" dirty="0"/>
          </a:p>
          <a:p>
            <a:r>
              <a:rPr lang="en-US" sz="2600" b="1" dirty="0"/>
              <a:t>Early Retirement</a:t>
            </a:r>
          </a:p>
          <a:p>
            <a:pPr>
              <a:buNone/>
            </a:pPr>
            <a:r>
              <a:rPr lang="en-US" sz="2600" dirty="0"/>
              <a:t>	-Age 60 + 15 or more years of service</a:t>
            </a:r>
          </a:p>
          <a:p>
            <a:pPr>
              <a:buNone/>
            </a:pPr>
            <a:r>
              <a:rPr lang="en-US" sz="2600" dirty="0"/>
              <a:t>	- 6% annual reduction if less than 65  </a:t>
            </a:r>
          </a:p>
        </p:txBody>
      </p:sp>
      <p:pic>
        <p:nvPicPr>
          <p:cNvPr id="4" name="Picture 3" descr="BSU-Logo_Yllw-Flame-Blk-Text.jpg"/>
          <p:cNvPicPr>
            <a:picLocks noChangeAspect="1"/>
          </p:cNvPicPr>
          <p:nvPr/>
        </p:nvPicPr>
        <p:blipFill>
          <a:blip r:embed="rId3" cstate="print"/>
          <a:stretch>
            <a:fillRect/>
          </a:stretch>
        </p:blipFill>
        <p:spPr>
          <a:xfrm>
            <a:off x="7486650" y="5486400"/>
            <a:ext cx="1200150" cy="1080135"/>
          </a:xfrm>
          <a:prstGeom prst="rect">
            <a:avLst/>
          </a:prstGeom>
        </p:spPr>
      </p:pic>
    </p:spTree>
    <p:extLst>
      <p:ext uri="{BB962C8B-B14F-4D97-AF65-F5344CB8AC3E}">
        <p14:creationId xmlns:p14="http://schemas.microsoft.com/office/powerpoint/2010/main" val="2923222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1252728"/>
          </a:xfrm>
        </p:spPr>
        <p:txBody>
          <a:bodyPr>
            <a:normAutofit fontScale="90000"/>
          </a:bodyPr>
          <a:lstStyle/>
          <a:p>
            <a:pPr algn="ctr"/>
            <a:r>
              <a:rPr lang="en-US" sz="4000" dirty="0">
                <a:latin typeface="Myriad Pro" panose="020B0503030403020204" pitchFamily="34" charset="0"/>
              </a:rPr>
              <a:t>How to Sign Up with the </a:t>
            </a:r>
            <a:br>
              <a:rPr lang="en-US" sz="4000" dirty="0">
                <a:latin typeface="Myriad Pro" panose="020B0503030403020204" pitchFamily="34" charset="0"/>
              </a:rPr>
            </a:br>
            <a:r>
              <a:rPr lang="en-US" sz="4000" dirty="0">
                <a:latin typeface="Myriad Pro" panose="020B0503030403020204" pitchFamily="34" charset="0"/>
              </a:rPr>
              <a:t>Payroll Online Service Center </a:t>
            </a:r>
            <a:r>
              <a:rPr lang="en-US" sz="4000" b="0" dirty="0">
                <a:latin typeface="Myriad Pro" panose="020B0503030403020204" pitchFamily="34" charset="0"/>
              </a:rPr>
              <a:t>(POSC)</a:t>
            </a:r>
          </a:p>
        </p:txBody>
      </p:sp>
      <p:sp>
        <p:nvSpPr>
          <p:cNvPr id="3" name="Content Placeholder 2"/>
          <p:cNvSpPr>
            <a:spLocks noGrp="1"/>
          </p:cNvSpPr>
          <p:nvPr>
            <p:ph idx="1"/>
          </p:nvPr>
        </p:nvSpPr>
        <p:spPr>
          <a:xfrm>
            <a:off x="162744" y="2133600"/>
            <a:ext cx="4179651" cy="2895600"/>
          </a:xfrm>
        </p:spPr>
        <p:txBody>
          <a:bodyPr>
            <a:noAutofit/>
          </a:bodyPr>
          <a:lstStyle/>
          <a:p>
            <a:r>
              <a:rPr lang="en-US" sz="1400" dirty="0"/>
              <a:t>Go to the POSC website and choose </a:t>
            </a:r>
            <a:r>
              <a:rPr lang="en-US" sz="1400" b="1" dirty="0"/>
              <a:t>Sign-Up</a:t>
            </a:r>
          </a:p>
          <a:p>
            <a:pPr marL="118872" indent="0">
              <a:buNone/>
            </a:pPr>
            <a:r>
              <a:rPr lang="en-US" sz="1400" dirty="0"/>
              <a:t> </a:t>
            </a:r>
            <a:endParaRPr lang="en-US" sz="1400" b="1" dirty="0"/>
          </a:p>
          <a:p>
            <a:r>
              <a:rPr lang="en-US" sz="1200" dirty="0">
                <a:solidFill>
                  <a:srgbClr val="000000"/>
                </a:solidFill>
                <a:latin typeface="Times New Roman" panose="02020603050405020304" pitchFamily="18" charset="0"/>
              </a:rPr>
              <a:t>To complete the </a:t>
            </a:r>
            <a:r>
              <a:rPr lang="en-US" sz="1200" b="1" dirty="0" err="1">
                <a:solidFill>
                  <a:srgbClr val="000000"/>
                </a:solidFill>
                <a:latin typeface="Times New Roman" panose="02020603050405020304" pitchFamily="18" charset="0"/>
              </a:rPr>
              <a:t>SignUp</a:t>
            </a:r>
            <a:r>
              <a:rPr lang="en-US" sz="1200" b="1" dirty="0">
                <a:solidFill>
                  <a:srgbClr val="000000"/>
                </a:solidFill>
                <a:latin typeface="Times New Roman" panose="02020603050405020304" pitchFamily="18" charset="0"/>
              </a:rPr>
              <a:t> process </a:t>
            </a:r>
            <a:r>
              <a:rPr lang="en-US" sz="1200" dirty="0">
                <a:solidFill>
                  <a:srgbClr val="000000"/>
                </a:solidFill>
                <a:latin typeface="Times New Roman" panose="02020603050405020304" pitchFamily="18" charset="0"/>
              </a:rPr>
              <a:t>and establish a </a:t>
            </a:r>
            <a:r>
              <a:rPr lang="en-US" sz="1200" b="1" dirty="0">
                <a:solidFill>
                  <a:srgbClr val="000000"/>
                </a:solidFill>
                <a:latin typeface="Times New Roman" panose="02020603050405020304" pitchFamily="18" charset="0"/>
              </a:rPr>
              <a:t>Logon ID &amp; Password, </a:t>
            </a:r>
            <a:r>
              <a:rPr lang="en-US" sz="1200" dirty="0">
                <a:solidFill>
                  <a:srgbClr val="000000"/>
                </a:solidFill>
                <a:latin typeface="Times New Roman" panose="02020603050405020304" pitchFamily="18" charset="0"/>
              </a:rPr>
              <a:t>you will be required to supply the following information:  </a:t>
            </a:r>
            <a:r>
              <a:rPr lang="en-US" sz="1400" b="1" dirty="0"/>
              <a:t/>
            </a:r>
            <a:br>
              <a:rPr lang="en-US" sz="1400" b="1" dirty="0"/>
            </a:br>
            <a:endParaRPr lang="en-US" sz="900" dirty="0"/>
          </a:p>
          <a:p>
            <a:pPr lvl="1"/>
            <a:r>
              <a:rPr lang="en-US" sz="1000" b="1" dirty="0"/>
              <a:t>Social Security Number</a:t>
            </a:r>
          </a:p>
          <a:p>
            <a:pPr lvl="1"/>
            <a:r>
              <a:rPr lang="en-US" sz="1000" b="1" dirty="0"/>
              <a:t>Date of Birth</a:t>
            </a:r>
          </a:p>
          <a:p>
            <a:pPr lvl="1"/>
            <a:r>
              <a:rPr lang="en-US" sz="1000" b="1" dirty="0"/>
              <a:t>BSU Agency Number (360223)</a:t>
            </a:r>
          </a:p>
          <a:p>
            <a:pPr lvl="1"/>
            <a:r>
              <a:rPr lang="en-US" sz="1000" b="1" dirty="0"/>
              <a:t>Check /Advice Number </a:t>
            </a:r>
            <a:r>
              <a:rPr lang="en-US" sz="1000" dirty="0"/>
              <a:t>(found on the top right corner of your paper check paystub)</a:t>
            </a:r>
          </a:p>
          <a:p>
            <a:pPr marL="118872" indent="0">
              <a:buNone/>
            </a:pPr>
            <a:endParaRPr lang="en-US" sz="1400" dirty="0"/>
          </a:p>
          <a:p>
            <a:r>
              <a:rPr lang="en-US" sz="1400" dirty="0"/>
              <a:t>It takes less than 5 minutes to setup.</a:t>
            </a:r>
            <a:br>
              <a:rPr lang="en-US" sz="1400" dirty="0"/>
            </a:br>
            <a:endParaRPr lang="en-US" sz="1400" dirty="0"/>
          </a:p>
          <a:p>
            <a:r>
              <a:rPr lang="en-US" sz="1400" dirty="0"/>
              <a:t>I</a:t>
            </a:r>
            <a:r>
              <a:rPr lang="en-US" sz="1200" dirty="0"/>
              <a:t>f you have any trouble, please send an email to</a:t>
            </a:r>
            <a:br>
              <a:rPr lang="en-US" sz="1200" dirty="0"/>
            </a:br>
            <a:endParaRPr lang="en-US" sz="1200" dirty="0"/>
          </a:p>
          <a:p>
            <a:pPr marL="292608" lvl="1" indent="0" eaLnBrk="0" fontAlgn="base" hangingPunct="0">
              <a:spcBef>
                <a:spcPct val="0"/>
              </a:spcBef>
              <a:spcAft>
                <a:spcPct val="0"/>
              </a:spcAft>
              <a:buClrTx/>
              <a:buSzTx/>
              <a:buNone/>
            </a:pPr>
            <a:r>
              <a:rPr lang="en-US" altLang="en-US" sz="1000" dirty="0">
                <a:solidFill>
                  <a:srgbClr val="201F1E"/>
                </a:solidFill>
                <a:latin typeface="Symbol" panose="05050102010706020507" pitchFamily="18" charset="2"/>
                <a:cs typeface="Calibri" panose="020F0502020204030204" pitchFamily="34" charset="0"/>
              </a:rPr>
              <a:t>·</a:t>
            </a:r>
            <a:r>
              <a:rPr lang="en-US" altLang="en-US" sz="1000" dirty="0">
                <a:solidFill>
                  <a:srgbClr val="201F1E"/>
                </a:solidFill>
                <a:latin typeface="Times New Roman" panose="02020603050405020304" pitchFamily="18" charset="0"/>
                <a:cs typeface="Times New Roman" panose="02020603050405020304" pitchFamily="18" charset="0"/>
              </a:rPr>
              <a:t>         Payroll at </a:t>
            </a:r>
            <a:r>
              <a:rPr lang="en-US" altLang="en-US" sz="1000" u="sng" dirty="0">
                <a:solidFill>
                  <a:srgbClr val="0000FF"/>
                </a:solidFill>
                <a:latin typeface="Times New Roman" panose="02020603050405020304" pitchFamily="18" charset="0"/>
                <a:cs typeface="Times New Roman" panose="02020603050405020304" pitchFamily="18" charset="0"/>
                <a:hlinkClick r:id="rId3"/>
              </a:rPr>
              <a:t>payroll@bowiestate.edu</a:t>
            </a:r>
            <a:endParaRPr lang="en-US" altLang="en-US" sz="1000" dirty="0"/>
          </a:p>
          <a:p>
            <a:pPr marL="292608" lvl="1" indent="0" eaLnBrk="0" fontAlgn="base" hangingPunct="0">
              <a:spcBef>
                <a:spcPct val="0"/>
              </a:spcBef>
              <a:spcAft>
                <a:spcPct val="0"/>
              </a:spcAft>
              <a:buClrTx/>
              <a:buSzTx/>
              <a:buNone/>
            </a:pPr>
            <a:r>
              <a:rPr lang="en-US" altLang="en-US" sz="1000" dirty="0">
                <a:solidFill>
                  <a:srgbClr val="201F1E"/>
                </a:solidFill>
                <a:latin typeface="Symbol" panose="05050102010706020507" pitchFamily="18" charset="2"/>
                <a:cs typeface="Calibri" panose="020F0502020204030204" pitchFamily="34" charset="0"/>
              </a:rPr>
              <a:t>·</a:t>
            </a:r>
            <a:r>
              <a:rPr lang="en-US" altLang="en-US" sz="1000" dirty="0">
                <a:solidFill>
                  <a:srgbClr val="201F1E"/>
                </a:solidFill>
                <a:latin typeface="Times New Roman" panose="02020603050405020304" pitchFamily="18" charset="0"/>
                <a:cs typeface="Times New Roman" panose="02020603050405020304" pitchFamily="18" charset="0"/>
              </a:rPr>
              <a:t>         Ms. Sandy Lockett at </a:t>
            </a:r>
            <a:r>
              <a:rPr lang="en-US" altLang="en-US" sz="1000" u="sng" dirty="0">
                <a:solidFill>
                  <a:srgbClr val="0000FF"/>
                </a:solidFill>
                <a:latin typeface="Times New Roman" panose="02020603050405020304" pitchFamily="18" charset="0"/>
                <a:cs typeface="Times New Roman" panose="02020603050405020304" pitchFamily="18" charset="0"/>
                <a:hlinkClick r:id="rId4"/>
              </a:rPr>
              <a:t>llockett@bowiestate.edu</a:t>
            </a:r>
            <a:endParaRPr lang="en-US" altLang="en-US" sz="1000" dirty="0"/>
          </a:p>
          <a:p>
            <a:pPr marL="292608" lvl="1" indent="0" eaLnBrk="0" fontAlgn="base" hangingPunct="0">
              <a:spcBef>
                <a:spcPct val="0"/>
              </a:spcBef>
              <a:spcAft>
                <a:spcPct val="0"/>
              </a:spcAft>
              <a:buClrTx/>
              <a:buSzTx/>
              <a:buNone/>
            </a:pPr>
            <a:r>
              <a:rPr lang="en-US" altLang="en-US" sz="1000" dirty="0">
                <a:solidFill>
                  <a:srgbClr val="201F1E"/>
                </a:solidFill>
                <a:latin typeface="Symbol" panose="05050102010706020507" pitchFamily="18" charset="2"/>
                <a:cs typeface="Calibri" panose="020F0502020204030204" pitchFamily="34" charset="0"/>
              </a:rPr>
              <a:t>·</a:t>
            </a:r>
            <a:r>
              <a:rPr lang="en-US" altLang="en-US" sz="1000" dirty="0">
                <a:solidFill>
                  <a:srgbClr val="201F1E"/>
                </a:solidFill>
                <a:latin typeface="Times New Roman" panose="02020603050405020304" pitchFamily="18" charset="0"/>
                <a:cs typeface="Times New Roman" panose="02020603050405020304" pitchFamily="18" charset="0"/>
              </a:rPr>
              <a:t>         Mrs. Jonita Leonard at </a:t>
            </a:r>
            <a:r>
              <a:rPr lang="en-US" altLang="en-US" sz="1000" u="sng" dirty="0">
                <a:solidFill>
                  <a:srgbClr val="0000FF"/>
                </a:solidFill>
                <a:latin typeface="Times New Roman" panose="02020603050405020304" pitchFamily="18" charset="0"/>
                <a:cs typeface="Times New Roman" panose="02020603050405020304" pitchFamily="18" charset="0"/>
                <a:hlinkClick r:id="rId5"/>
              </a:rPr>
              <a:t>jkleonard@bowiestate.edu</a:t>
            </a:r>
            <a:endParaRPr lang="en-US" altLang="en-US" sz="1000" dirty="0"/>
          </a:p>
        </p:txBody>
      </p:sp>
      <p:grpSp>
        <p:nvGrpSpPr>
          <p:cNvPr id="4" name="Group 3"/>
          <p:cNvGrpSpPr/>
          <p:nvPr/>
        </p:nvGrpSpPr>
        <p:grpSpPr>
          <a:xfrm>
            <a:off x="4572000" y="2209800"/>
            <a:ext cx="4114800" cy="3962400"/>
            <a:chOff x="4191000" y="1828800"/>
            <a:chExt cx="4648200" cy="4419600"/>
          </a:xfrm>
        </p:grpSpPr>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bright="9000"/>
                      </a14:imgEffect>
                    </a14:imgLayer>
                  </a14:imgProps>
                </a:ext>
                <a:ext uri="{28A0092B-C50C-407E-A947-70E740481C1C}">
                  <a14:useLocalDpi xmlns:a14="http://schemas.microsoft.com/office/drawing/2010/main" val="0"/>
                </a:ext>
              </a:extLst>
            </a:blip>
            <a:stretch>
              <a:fillRect/>
            </a:stretch>
          </p:blipFill>
          <p:spPr>
            <a:xfrm>
              <a:off x="4191000" y="1828800"/>
              <a:ext cx="4648200" cy="44196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855803" y="2057400"/>
              <a:ext cx="927538" cy="270829"/>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9" name="Rectangle 8"/>
            <p:cNvSpPr/>
            <p:nvPr/>
          </p:nvSpPr>
          <p:spPr>
            <a:xfrm>
              <a:off x="4191000" y="2057400"/>
              <a:ext cx="520700" cy="173514"/>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sp>
        <p:nvSpPr>
          <p:cNvPr id="8" name="Slide Number Placeholder 7"/>
          <p:cNvSpPr>
            <a:spLocks noGrp="1"/>
          </p:cNvSpPr>
          <p:nvPr>
            <p:ph type="sldNum" sz="quarter" idx="12"/>
          </p:nvPr>
        </p:nvSpPr>
        <p:spPr/>
        <p:txBody>
          <a:bodyPr/>
          <a:lstStyle/>
          <a:p>
            <a:fld id="{07ED158E-8ED2-4F41-8B5A-0E284FB0BA67}" type="slidenum">
              <a:rPr lang="en-US" smtClean="0"/>
              <a:pPr/>
              <a:t>60</a:t>
            </a:fld>
            <a:endParaRPr lang="en-US"/>
          </a:p>
        </p:txBody>
      </p:sp>
    </p:spTree>
    <p:extLst>
      <p:ext uri="{BB962C8B-B14F-4D97-AF65-F5344CB8AC3E}">
        <p14:creationId xmlns:p14="http://schemas.microsoft.com/office/powerpoint/2010/main" val="1909549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Myriad Pro" panose="020B0503030403020204" pitchFamily="34" charset="0"/>
              </a:rPr>
              <a:t>BSU Holiday Schedule</a:t>
            </a:r>
            <a:endParaRPr lang="en-US" sz="3300" b="0" dirty="0">
              <a:solidFill>
                <a:schemeClr val="bg1"/>
              </a:solidFill>
              <a:latin typeface="Myriad Pro" panose="020B0503030403020204" pitchFamily="34" charset="0"/>
            </a:endParaRPr>
          </a:p>
        </p:txBody>
      </p:sp>
      <p:sp>
        <p:nvSpPr>
          <p:cNvPr id="7" name="Content Placeholder 2"/>
          <p:cNvSpPr txBox="1">
            <a:spLocks/>
          </p:cNvSpPr>
          <p:nvPr/>
        </p:nvSpPr>
        <p:spPr>
          <a:xfrm>
            <a:off x="381000" y="2209800"/>
            <a:ext cx="3352800" cy="3886200"/>
          </a:xfrm>
          <a:prstGeom prst="rect">
            <a:avLst/>
          </a:prstGeom>
        </p:spPr>
        <p:txBody>
          <a:bodyPr vert="horz" lIns="54864" tIns="91440" rIns="91440" bIns="45720" rtlCol="0" anchor="t">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785"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600" b="0" i="0" u="none" strike="noStrike" kern="1200" cap="none" spc="0" normalizeH="0" baseline="0" noProof="0" dirty="0">
                <a:ln>
                  <a:noFill/>
                </a:ln>
                <a:effectLst/>
                <a:uLnTx/>
                <a:uFillTx/>
                <a:latin typeface="Corbel"/>
                <a:ea typeface="+mn-ea"/>
                <a:cs typeface="+mn-cs"/>
              </a:rPr>
              <a:t>13 holidays in </a:t>
            </a:r>
            <a:r>
              <a:rPr lang="en-US" sz="2600" dirty="0">
                <a:latin typeface="Corbel"/>
              </a:rPr>
              <a:t>2024</a:t>
            </a:r>
            <a:endParaRPr lang="en-US" dirty="0">
              <a:ea typeface="+mn-ea"/>
              <a:cs typeface="+mn-cs"/>
            </a:endParaRPr>
          </a:p>
          <a:p>
            <a:pPr marL="118745" marR="0" lvl="0" indent="0" algn="l" defTabSz="914400" rtl="0" eaLnBrk="1" fontAlgn="auto" latinLnBrk="0" hangingPunct="1">
              <a:lnSpc>
                <a:spcPct val="100000"/>
              </a:lnSpc>
              <a:spcBef>
                <a:spcPts val="0"/>
              </a:spcBef>
              <a:spcAft>
                <a:spcPts val="0"/>
              </a:spcAft>
              <a:buClr>
                <a:srgbClr val="F0AD00"/>
              </a:buClr>
              <a:buSzPct val="80000"/>
              <a:buFont typeface="Wingdings 2"/>
              <a:buNone/>
              <a:tabLst/>
              <a:defRPr/>
            </a:pPr>
            <a:endParaRPr lang="en-US" sz="2600" b="0" i="0" u="none" strike="noStrike" kern="1200" cap="none" spc="0" normalizeH="0" baseline="0" noProof="0" dirty="0">
              <a:ln>
                <a:noFill/>
              </a:ln>
              <a:solidFill>
                <a:prstClr val="black"/>
              </a:solidFill>
              <a:effectLst/>
              <a:uLnTx/>
              <a:uFillTx/>
              <a:latin typeface="Corbel"/>
            </a:endParaRPr>
          </a:p>
          <a:p>
            <a:pPr marL="438785"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Corbel"/>
                <a:ea typeface="+mn-ea"/>
                <a:cs typeface="+mn-cs"/>
              </a:rPr>
              <a:t>4 Administrative leave days</a:t>
            </a:r>
            <a:endParaRPr lang="en-US" sz="2600" b="0" i="0" u="none" strike="noStrike" kern="1200" cap="none" spc="0" normalizeH="0" baseline="0" noProof="0" dirty="0">
              <a:ln>
                <a:noFill/>
              </a:ln>
              <a:solidFill>
                <a:prstClr val="black"/>
              </a:solidFill>
              <a:effectLst/>
              <a:uLnTx/>
              <a:uFillTx/>
              <a:latin typeface="Corbel"/>
            </a:endParaRPr>
          </a:p>
          <a:p>
            <a:pPr marL="438785"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endParaRPr lang="en-US" sz="2600" b="0" i="0" u="none" strike="noStrike" kern="1200" cap="none" spc="0" normalizeH="0" baseline="0" noProof="0" dirty="0">
              <a:ln>
                <a:noFill/>
              </a:ln>
              <a:solidFill>
                <a:prstClr val="black"/>
              </a:solidFill>
              <a:effectLst/>
              <a:uLnTx/>
              <a:uFillTx/>
              <a:latin typeface="Corbel"/>
            </a:endParaRPr>
          </a:p>
          <a:p>
            <a:pPr marL="438785"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Corbel"/>
                <a:ea typeface="+mn-ea"/>
                <a:cs typeface="+mn-cs"/>
              </a:rPr>
              <a:t>The University is closed on all </a:t>
            </a:r>
            <a:r>
              <a:rPr kumimoji="0" lang="en-US" sz="2600" b="0" i="1" u="none" strike="noStrike" kern="1200" cap="none" spc="0" normalizeH="0" baseline="0" noProof="0" dirty="0">
                <a:ln>
                  <a:noFill/>
                </a:ln>
                <a:solidFill>
                  <a:srgbClr val="C00000"/>
                </a:solidFill>
                <a:effectLst/>
                <a:uLnTx/>
                <a:uFillTx/>
                <a:latin typeface="Corbel"/>
                <a:ea typeface="+mn-ea"/>
                <a:cs typeface="+mn-cs"/>
              </a:rPr>
              <a:t>observed</a:t>
            </a:r>
            <a:r>
              <a:rPr kumimoji="0" lang="en-US" sz="2600" b="0" i="0" u="none" strike="noStrike" kern="1200" cap="none" spc="0" normalizeH="0" baseline="0" noProof="0" dirty="0">
                <a:ln>
                  <a:noFill/>
                </a:ln>
                <a:solidFill>
                  <a:prstClr val="black"/>
                </a:solidFill>
                <a:effectLst/>
                <a:uLnTx/>
                <a:uFillTx/>
                <a:latin typeface="Corbel"/>
                <a:ea typeface="+mn-ea"/>
                <a:cs typeface="+mn-cs"/>
              </a:rPr>
              <a:t> holiday dates</a:t>
            </a:r>
            <a:endParaRPr lang="en-US" sz="2600" b="0" i="0" u="none" strike="noStrike" kern="1200" cap="none" spc="0" normalizeH="0" baseline="0" noProof="0" dirty="0">
              <a:ln>
                <a:noFill/>
              </a:ln>
              <a:solidFill>
                <a:prstClr val="black"/>
              </a:solidFill>
              <a:effectLst/>
              <a:uLnTx/>
              <a:uFillTx/>
              <a:latin typeface="Corbel"/>
            </a:endParaRPr>
          </a:p>
          <a:p>
            <a:pPr marL="118745" marR="0" lvl="0" indent="0" algn="l" defTabSz="914400" rtl="0" eaLnBrk="1" fontAlgn="auto" latinLnBrk="0" hangingPunct="1">
              <a:lnSpc>
                <a:spcPct val="100000"/>
              </a:lnSpc>
              <a:spcBef>
                <a:spcPts val="0"/>
              </a:spcBef>
              <a:spcAft>
                <a:spcPts val="0"/>
              </a:spcAft>
              <a:buClr>
                <a:srgbClr val="F0AD00"/>
              </a:buClr>
              <a:buSzPct val="80000"/>
              <a:buFont typeface="Wingdings 2"/>
              <a:buNone/>
              <a:tabLst/>
              <a:defRPr/>
            </a:pPr>
            <a:endParaRPr lang="en-US" sz="2600" b="0" i="0" u="none" strike="noStrike" kern="1200" cap="none" spc="0" normalizeH="0" baseline="0" noProof="0" dirty="0">
              <a:ln>
                <a:noFill/>
              </a:ln>
              <a:solidFill>
                <a:prstClr val="black"/>
              </a:solidFill>
              <a:effectLst/>
              <a:uLnTx/>
              <a:uFillTx/>
              <a:latin typeface="Corbel"/>
            </a:endParaRPr>
          </a:p>
        </p:txBody>
      </p:sp>
      <p:sp>
        <p:nvSpPr>
          <p:cNvPr id="5" name="Slide Number Placeholder 4"/>
          <p:cNvSpPr>
            <a:spLocks noGrp="1"/>
          </p:cNvSpPr>
          <p:nvPr>
            <p:ph type="sldNum" sz="quarter" idx="12"/>
          </p:nvPr>
        </p:nvSpPr>
        <p:spPr/>
        <p:txBody>
          <a:bodyPr/>
          <a:lstStyle/>
          <a:p>
            <a:fld id="{07ED158E-8ED2-4F41-8B5A-0E284FB0BA67}" type="slidenum">
              <a:rPr lang="en-US" smtClean="0"/>
              <a:pPr/>
              <a:t>61</a:t>
            </a:fld>
            <a:endParaRPr lang="en-US"/>
          </a:p>
        </p:txBody>
      </p:sp>
      <p:pic>
        <p:nvPicPr>
          <p:cNvPr id="4" name="Picture 3" descr="A calendar with dates and letters&#10;&#10;Description automatically generated with medium confidence">
            <a:extLst>
              <a:ext uri="{FF2B5EF4-FFF2-40B4-BE49-F238E27FC236}">
                <a16:creationId xmlns:a16="http://schemas.microsoft.com/office/drawing/2014/main" id="{13D1951E-F5FA-AB22-128D-9231D739D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861184"/>
            <a:ext cx="3649414"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285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Myriad Pro" panose="020B0503030403020204" pitchFamily="34" charset="0"/>
              </a:rPr>
              <a:t>Employee/Faculty Handbook</a:t>
            </a:r>
            <a:endParaRPr lang="en-US" sz="3300" b="0" dirty="0">
              <a:latin typeface="Myriad Pro" panose="020B0503030403020204" pitchFamily="34" charset="0"/>
            </a:endParaRPr>
          </a:p>
        </p:txBody>
      </p:sp>
      <p:sp>
        <p:nvSpPr>
          <p:cNvPr id="3" name="Content Placeholder 2"/>
          <p:cNvSpPr>
            <a:spLocks noGrp="1"/>
          </p:cNvSpPr>
          <p:nvPr>
            <p:ph idx="1"/>
          </p:nvPr>
        </p:nvSpPr>
        <p:spPr>
          <a:xfrm>
            <a:off x="914400" y="1785629"/>
            <a:ext cx="7037070" cy="1037317"/>
          </a:xfrm>
        </p:spPr>
        <p:txBody>
          <a:bodyPr>
            <a:normAutofit/>
          </a:bodyPr>
          <a:lstStyle/>
          <a:p>
            <a:r>
              <a:rPr lang="en-US" sz="2000" dirty="0"/>
              <a:t>Guide to Basic Policies, Procedures, Services and Regulations</a:t>
            </a:r>
          </a:p>
          <a:p>
            <a:r>
              <a:rPr lang="en-US" sz="2000" dirty="0"/>
              <a:t>Available electronically</a:t>
            </a: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00"/>
                    </a14:imgEffect>
                    <a14:imgEffect>
                      <a14:brightnessContrast contrast="38000"/>
                    </a14:imgEffect>
                  </a14:imgLayer>
                </a14:imgProps>
              </a:ext>
              <a:ext uri="{28A0092B-C50C-407E-A947-70E740481C1C}">
                <a14:useLocalDpi xmlns:a14="http://schemas.microsoft.com/office/drawing/2010/main" val="0"/>
              </a:ext>
            </a:extLst>
          </a:blip>
          <a:stretch>
            <a:fillRect/>
          </a:stretch>
        </p:blipFill>
        <p:spPr>
          <a:xfrm>
            <a:off x="1371600" y="3200400"/>
            <a:ext cx="2402046" cy="301967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5105400" y="3200400"/>
            <a:ext cx="2402046" cy="3019675"/>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07ED158E-8ED2-4F41-8B5A-0E284FB0BA67}" type="slidenum">
              <a:rPr lang="en-US" smtClean="0"/>
              <a:pPr/>
              <a:t>62</a:t>
            </a:fld>
            <a:endParaRPr lang="en-US"/>
          </a:p>
        </p:txBody>
      </p:sp>
    </p:spTree>
    <p:extLst>
      <p:ext uri="{BB962C8B-B14F-4D97-AF65-F5344CB8AC3E}">
        <p14:creationId xmlns:p14="http://schemas.microsoft.com/office/powerpoint/2010/main" val="3655562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latin typeface="Myriad Pro" panose="020B0503030403020204" pitchFamily="34" charset="0"/>
              </a:rPr>
              <a:t>Message from the Parking Office</a:t>
            </a:r>
          </a:p>
        </p:txBody>
      </p:sp>
      <p:sp>
        <p:nvSpPr>
          <p:cNvPr id="3" name="Content Placeholder 2"/>
          <p:cNvSpPr>
            <a:spLocks noGrp="1"/>
          </p:cNvSpPr>
          <p:nvPr>
            <p:ph idx="1"/>
          </p:nvPr>
        </p:nvSpPr>
        <p:spPr>
          <a:xfrm>
            <a:off x="152400" y="1600200"/>
            <a:ext cx="8820150" cy="5105400"/>
          </a:xfrm>
        </p:spPr>
        <p:txBody>
          <a:bodyPr>
            <a:noAutofit/>
          </a:bodyPr>
          <a:lstStyle/>
          <a:p>
            <a:r>
              <a:rPr lang="en-US" sz="2400" b="1" dirty="0"/>
              <a:t>Parking permits must be displayed to park on campus.</a:t>
            </a:r>
          </a:p>
          <a:p>
            <a:r>
              <a:rPr lang="en-US" sz="2400" b="1" dirty="0"/>
              <a:t>2-ways to pay</a:t>
            </a:r>
          </a:p>
          <a:p>
            <a:pPr lvl="1"/>
            <a:r>
              <a:rPr lang="en-US" sz="2400" dirty="0"/>
              <a:t>Direct payment </a:t>
            </a:r>
          </a:p>
          <a:p>
            <a:pPr lvl="1"/>
            <a:r>
              <a:rPr lang="en-US" sz="2400" dirty="0"/>
              <a:t>Payroll deductions (bi-weekly)</a:t>
            </a:r>
          </a:p>
          <a:p>
            <a:pPr lvl="1"/>
            <a:endParaRPr lang="en-US" sz="2400" dirty="0"/>
          </a:p>
          <a:p>
            <a:r>
              <a:rPr lang="en-US" sz="2400" b="1" dirty="0"/>
              <a:t>Pay at Student Accounts</a:t>
            </a:r>
          </a:p>
          <a:p>
            <a:endParaRPr lang="en-US" sz="2400" b="1" dirty="0"/>
          </a:p>
          <a:p>
            <a:r>
              <a:rPr lang="en-US" sz="2400" b="1" dirty="0"/>
              <a:t>Permits obtained </a:t>
            </a:r>
          </a:p>
          <a:p>
            <a:pPr lvl="1"/>
            <a:r>
              <a:rPr lang="en-US" sz="2400" dirty="0" err="1"/>
              <a:t>McKeldin</a:t>
            </a:r>
            <a:r>
              <a:rPr lang="en-US" sz="2400" dirty="0"/>
              <a:t> Gym (preferred)</a:t>
            </a:r>
          </a:p>
          <a:p>
            <a:pPr lvl="1"/>
            <a:r>
              <a:rPr lang="en-US" sz="2400" dirty="0"/>
              <a:t>Communications Office (Robinson Hall)</a:t>
            </a:r>
          </a:p>
          <a:p>
            <a:endParaRPr lang="en-US" sz="2400" dirty="0"/>
          </a:p>
          <a:p>
            <a:r>
              <a:rPr lang="en-US" sz="2400" b="1" dirty="0"/>
              <a:t>Lot Designation</a:t>
            </a:r>
            <a:r>
              <a:rPr lang="en-US" sz="2400" dirty="0"/>
              <a:t>: Permit designates the lot(s) you may park</a:t>
            </a:r>
          </a:p>
          <a:p>
            <a:pPr marL="118872" indent="0">
              <a:buNone/>
            </a:pPr>
            <a:r>
              <a:rPr lang="en-US" sz="2000" dirty="0"/>
              <a:t>There is a 20% discount for qualifying green cars.</a:t>
            </a:r>
            <a:endParaRPr lang="en-US" sz="1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224" t="7659" r="18417" b="15747"/>
          <a:stretch/>
        </p:blipFill>
        <p:spPr>
          <a:xfrm>
            <a:off x="6248400" y="2667000"/>
            <a:ext cx="2044700" cy="2667000"/>
          </a:xfrm>
          <a:prstGeom prst="rect">
            <a:avLst/>
          </a:prstGeom>
        </p:spPr>
      </p:pic>
      <p:sp>
        <p:nvSpPr>
          <p:cNvPr id="6" name="Slide Number Placeholder 5"/>
          <p:cNvSpPr>
            <a:spLocks noGrp="1"/>
          </p:cNvSpPr>
          <p:nvPr>
            <p:ph type="sldNum" sz="quarter" idx="12"/>
          </p:nvPr>
        </p:nvSpPr>
        <p:spPr/>
        <p:txBody>
          <a:bodyPr/>
          <a:lstStyle/>
          <a:p>
            <a:fld id="{07ED158E-8ED2-4F41-8B5A-0E284FB0BA67}" type="slidenum">
              <a:rPr lang="en-US" smtClean="0"/>
              <a:pPr/>
              <a:t>63</a:t>
            </a:fld>
            <a:endParaRPr lang="en-US"/>
          </a:p>
        </p:txBody>
      </p:sp>
    </p:spTree>
    <p:extLst>
      <p:ext uri="{BB962C8B-B14F-4D97-AF65-F5344CB8AC3E}">
        <p14:creationId xmlns:p14="http://schemas.microsoft.com/office/powerpoint/2010/main" val="2776283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139952"/>
          </a:xfrm>
        </p:spPr>
        <p:txBody>
          <a:bodyPr>
            <a:noAutofit/>
          </a:bodyPr>
          <a:lstStyle/>
          <a:p>
            <a:pPr algn="ctr"/>
            <a:r>
              <a:rPr lang="en-US" sz="4000" dirty="0">
                <a:latin typeface="Myriad Pro" panose="020B0503030403020204" pitchFamily="34" charset="0"/>
              </a:rPr>
              <a:t>Parking Authorization Form</a:t>
            </a:r>
          </a:p>
        </p:txBody>
      </p:sp>
      <p:pic>
        <p:nvPicPr>
          <p:cNvPr id="4" name="Picture 3" descr="BSU-Logo_Yllw-Flame-Blk-Text.jpg"/>
          <p:cNvPicPr>
            <a:picLocks noChangeAspect="1"/>
          </p:cNvPicPr>
          <p:nvPr/>
        </p:nvPicPr>
        <p:blipFill>
          <a:blip r:embed="rId3" cstate="print"/>
          <a:stretch>
            <a:fillRect/>
          </a:stretch>
        </p:blipFill>
        <p:spPr>
          <a:xfrm>
            <a:off x="7696200" y="5562600"/>
            <a:ext cx="1200150" cy="1080135"/>
          </a:xfrm>
          <a:prstGeom prst="rect">
            <a:avLst/>
          </a:prstGeom>
        </p:spPr>
      </p:pic>
      <p:sp>
        <p:nvSpPr>
          <p:cNvPr id="7" name="Content Placeholder 2"/>
          <p:cNvSpPr txBox="1">
            <a:spLocks/>
          </p:cNvSpPr>
          <p:nvPr/>
        </p:nvSpPr>
        <p:spPr>
          <a:xfrm>
            <a:off x="304800" y="1665136"/>
            <a:ext cx="8686800" cy="4977598"/>
          </a:xfrm>
          <a:prstGeom prst="rect">
            <a:avLst/>
          </a:prstGeom>
          <a:ln>
            <a:solidFill>
              <a:schemeClr val="bg1">
                <a:lumMod val="65000"/>
              </a:schemeClr>
            </a:solidFill>
          </a:ln>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Full time employees can receive payroll deductions</a:t>
            </a:r>
          </a:p>
          <a:p>
            <a:pPr marL="118872" marR="0" lvl="0" indent="0" algn="l" defTabSz="914400" rtl="0" eaLnBrk="1" fontAlgn="auto" latinLnBrk="0" hangingPunct="1">
              <a:lnSpc>
                <a:spcPct val="100000"/>
              </a:lnSpc>
              <a:spcBef>
                <a:spcPts val="0"/>
              </a:spcBef>
              <a:spcAft>
                <a:spcPts val="0"/>
              </a:spcAft>
              <a:buClr>
                <a:srgbClr val="F0AD00"/>
              </a:buClr>
              <a:buSzPct val="80000"/>
              <a:buFont typeface="Wingdings 2"/>
              <a:buNone/>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Can sign up in August </a:t>
            </a:r>
            <a:r>
              <a:rPr kumimoji="0" lang="en-US" sz="2800" b="0" i="1" u="none" strike="noStrike" kern="1200" cap="none" spc="0" normalizeH="0" baseline="0" noProof="0" dirty="0">
                <a:ln>
                  <a:noFill/>
                </a:ln>
                <a:solidFill>
                  <a:prstClr val="black"/>
                </a:solidFill>
                <a:effectLst/>
                <a:uLnTx/>
                <a:uFillTx/>
                <a:latin typeface="Corbel"/>
                <a:ea typeface="+mn-ea"/>
                <a:cs typeface="+mn-cs"/>
              </a:rPr>
              <a:t>(memo will go out)</a:t>
            </a: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endParaRPr kumimoji="0" lang="en-US" sz="2800" b="0" i="1"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After enrollment, please allow up to 30 days to see deductions</a:t>
            </a:r>
          </a:p>
          <a:p>
            <a:pPr marL="118872" marR="0" lvl="0" indent="0" algn="l"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 </a:t>
            </a: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$5.25 Bi-weekly ($105 annually)</a:t>
            </a: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endParaRPr kumimoji="0" lang="en-US" sz="2800" b="0" i="1"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800" b="1" i="1" u="none" strike="noStrike" kern="1200" cap="none" spc="0" normalizeH="0" baseline="0" noProof="0" dirty="0">
                <a:ln>
                  <a:noFill/>
                </a:ln>
                <a:solidFill>
                  <a:prstClr val="black"/>
                </a:solidFill>
                <a:effectLst/>
                <a:uLnTx/>
                <a:uFillTx/>
                <a:latin typeface="Corbel"/>
                <a:ea typeface="+mn-ea"/>
                <a:cs typeface="+mn-cs"/>
              </a:rPr>
              <a:t>Contact: </a:t>
            </a:r>
            <a:r>
              <a:rPr kumimoji="0" lang="en-US" sz="2800" b="0" i="0" u="none" strike="noStrike" kern="1200" cap="none" spc="0" normalizeH="0" baseline="0" noProof="0" dirty="0">
                <a:ln>
                  <a:noFill/>
                </a:ln>
                <a:solidFill>
                  <a:prstClr val="black"/>
                </a:solidFill>
                <a:effectLst/>
                <a:uLnTx/>
                <a:uFillTx/>
                <a:latin typeface="Corbel"/>
                <a:ea typeface="+mn-ea"/>
                <a:cs typeface="+mn-cs"/>
              </a:rPr>
              <a:t>Lavel Jones, </a:t>
            </a:r>
          </a:p>
          <a:p>
            <a:pPr marL="118872" marR="0" lvl="0" indent="0" algn="l"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Program Management Specialist,        </a:t>
            </a:r>
          </a:p>
          <a:p>
            <a:pPr marL="118872" marR="0" lvl="0" indent="0" algn="l"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         (301) 860-4050</a:t>
            </a:r>
          </a:p>
        </p:txBody>
      </p:sp>
      <p:pic>
        <p:nvPicPr>
          <p:cNvPr id="8" name="Picture 7" descr="BSU-Logo_Yllw-Flame-Blk-Text.jpg"/>
          <p:cNvPicPr>
            <a:picLocks noChangeAspect="1"/>
          </p:cNvPicPr>
          <p:nvPr/>
        </p:nvPicPr>
        <p:blipFill>
          <a:blip r:embed="rId3" cstate="print"/>
          <a:stretch>
            <a:fillRect/>
          </a:stretch>
        </p:blipFill>
        <p:spPr>
          <a:xfrm>
            <a:off x="7591425" y="5562599"/>
            <a:ext cx="1200150" cy="1080135"/>
          </a:xfrm>
          <a:prstGeom prst="rect">
            <a:avLst/>
          </a:prstGeom>
        </p:spPr>
      </p:pic>
      <p:sp>
        <p:nvSpPr>
          <p:cNvPr id="5" name="Slide Number Placeholder 4"/>
          <p:cNvSpPr>
            <a:spLocks noGrp="1"/>
          </p:cNvSpPr>
          <p:nvPr>
            <p:ph type="sldNum" sz="quarter" idx="12"/>
          </p:nvPr>
        </p:nvSpPr>
        <p:spPr/>
        <p:txBody>
          <a:bodyPr/>
          <a:lstStyle/>
          <a:p>
            <a:fld id="{07ED158E-8ED2-4F41-8B5A-0E284FB0BA67}" type="slidenum">
              <a:rPr lang="en-US" smtClean="0"/>
              <a:pPr/>
              <a:t>64</a:t>
            </a:fld>
            <a:endParaRPr lang="en-US"/>
          </a:p>
        </p:txBody>
      </p:sp>
    </p:spTree>
    <p:extLst>
      <p:ext uri="{BB962C8B-B14F-4D97-AF65-F5344CB8AC3E}">
        <p14:creationId xmlns:p14="http://schemas.microsoft.com/office/powerpoint/2010/main" val="3881806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139952"/>
          </a:xfrm>
        </p:spPr>
        <p:txBody>
          <a:bodyPr>
            <a:noAutofit/>
          </a:bodyPr>
          <a:lstStyle/>
          <a:p>
            <a:pPr algn="ctr"/>
            <a:r>
              <a:rPr lang="en-US" sz="4000" dirty="0">
                <a:latin typeface="Myriad Pro" panose="020B0503030403020204" pitchFamily="34" charset="0"/>
              </a:rPr>
              <a:t>Parking Authorization Form</a:t>
            </a:r>
          </a:p>
        </p:txBody>
      </p:sp>
      <p:pic>
        <p:nvPicPr>
          <p:cNvPr id="4" name="Picture 3" descr="BSU-Logo_Yllw-Flame-Blk-Text.jpg"/>
          <p:cNvPicPr>
            <a:picLocks noChangeAspect="1"/>
          </p:cNvPicPr>
          <p:nvPr/>
        </p:nvPicPr>
        <p:blipFill>
          <a:blip r:embed="rId2" cstate="print"/>
          <a:stretch>
            <a:fillRect/>
          </a:stretch>
        </p:blipFill>
        <p:spPr>
          <a:xfrm>
            <a:off x="7696200" y="5562600"/>
            <a:ext cx="1200150" cy="1080135"/>
          </a:xfrm>
          <a:prstGeom prst="rect">
            <a:avLst/>
          </a:prstGeom>
        </p:spPr>
      </p:pic>
      <p:sp>
        <p:nvSpPr>
          <p:cNvPr id="7" name="Content Placeholder 2"/>
          <p:cNvSpPr txBox="1">
            <a:spLocks/>
          </p:cNvSpPr>
          <p:nvPr/>
        </p:nvSpPr>
        <p:spPr>
          <a:xfrm>
            <a:off x="304800" y="1665136"/>
            <a:ext cx="8686800" cy="4977598"/>
          </a:xfrm>
          <a:prstGeom prst="rect">
            <a:avLst/>
          </a:prstGeom>
          <a:ln>
            <a:solidFill>
              <a:schemeClr val="bg1">
                <a:lumMod val="65000"/>
              </a:schemeClr>
            </a:solid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b="1" dirty="0"/>
              <a:t>Discount on Energy Efficient Cars</a:t>
            </a:r>
          </a:p>
          <a:p>
            <a:r>
              <a:rPr lang="en-US" altLang="en-US" sz="1800" dirty="0">
                <a:solidFill>
                  <a:srgbClr val="000000"/>
                </a:solidFill>
                <a:latin typeface="MuseoSans-300"/>
              </a:rPr>
              <a:t>Drivers with a vehicle scoring 40 or higher as rated by American Council for Energy-Efficient Economy receive a 20% discount on the rates above. See </a:t>
            </a:r>
            <a:r>
              <a:rPr lang="en-US" altLang="en-US" sz="1800" dirty="0">
                <a:solidFill>
                  <a:srgbClr val="A62C1C"/>
                </a:solidFill>
                <a:latin typeface="MuseoSans-700"/>
                <a:hlinkClick r:id="rId3"/>
              </a:rPr>
              <a:t>greenercars.org</a:t>
            </a:r>
            <a:r>
              <a:rPr lang="en-US" altLang="en-US" sz="1800" dirty="0">
                <a:solidFill>
                  <a:srgbClr val="000000"/>
                </a:solidFill>
                <a:latin typeface="MuseoSans-300"/>
              </a:rPr>
              <a:t> to find out if you qualify.</a:t>
            </a:r>
            <a:endParaRPr lang="en-US" altLang="en-US" sz="2800" dirty="0">
              <a:latin typeface="Arial" panose="020B0604020202020204" pitchFamily="34" charset="0"/>
            </a:endParaRPr>
          </a:p>
          <a:p>
            <a:endParaRPr lang="en-US" dirty="0"/>
          </a:p>
          <a:p>
            <a:pPr marL="118872" indent="0">
              <a:buNone/>
            </a:pPr>
            <a:endParaRPr lang="en-US" dirty="0"/>
          </a:p>
        </p:txBody>
      </p:sp>
      <p:graphicFrame>
        <p:nvGraphicFramePr>
          <p:cNvPr id="3" name="Table 2"/>
          <p:cNvGraphicFramePr>
            <a:graphicFrameLocks noGrp="1"/>
          </p:cNvGraphicFramePr>
          <p:nvPr/>
        </p:nvGraphicFramePr>
        <p:xfrm>
          <a:off x="1219200" y="3352800"/>
          <a:ext cx="5029200" cy="3048000"/>
        </p:xfrm>
        <a:graphic>
          <a:graphicData uri="http://schemas.openxmlformats.org/drawingml/2006/table">
            <a:tbl>
              <a:tblPr/>
              <a:tblGrid>
                <a:gridCol w="2676832">
                  <a:extLst>
                    <a:ext uri="{9D8B030D-6E8A-4147-A177-3AD203B41FA5}">
                      <a16:colId xmlns:a16="http://schemas.microsoft.com/office/drawing/2014/main" val="1197845084"/>
                    </a:ext>
                  </a:extLst>
                </a:gridCol>
                <a:gridCol w="2352368">
                  <a:extLst>
                    <a:ext uri="{9D8B030D-6E8A-4147-A177-3AD203B41FA5}">
                      <a16:colId xmlns:a16="http://schemas.microsoft.com/office/drawing/2014/main" val="3190238448"/>
                    </a:ext>
                  </a:extLst>
                </a:gridCol>
              </a:tblGrid>
              <a:tr h="323850">
                <a:tc>
                  <a:txBody>
                    <a:bodyPr/>
                    <a:lstStyle/>
                    <a:p>
                      <a:r>
                        <a:rPr lang="en-US" sz="1600" b="1" dirty="0">
                          <a:solidFill>
                            <a:schemeClr val="bg1"/>
                          </a:solidFill>
                          <a:effectLst/>
                          <a:latin typeface="MuseoSans-700"/>
                        </a:rPr>
                        <a:t>Type</a:t>
                      </a:r>
                      <a:endParaRPr lang="en-US" sz="1600" b="1" dirty="0">
                        <a:solidFill>
                          <a:schemeClr val="bg1"/>
                        </a:solidFill>
                        <a:effectLst/>
                      </a:endParaRPr>
                    </a:p>
                  </a:txBody>
                  <a:tcPr marL="102870" marR="102870" marT="68580" marB="68580" anchor="ctr">
                    <a:lnL>
                      <a:noFill/>
                    </a:lnL>
                    <a:lnR>
                      <a:noFill/>
                    </a:lnR>
                    <a:lnT>
                      <a:noFill/>
                    </a:lnT>
                    <a:lnB w="9525" cap="flat" cmpd="sng" algn="ctr">
                      <a:solidFill>
                        <a:srgbClr val="BDBFBD"/>
                      </a:solidFill>
                      <a:prstDash val="solid"/>
                      <a:round/>
                      <a:headEnd type="none" w="med" len="med"/>
                      <a:tailEnd type="none" w="med" len="med"/>
                    </a:lnB>
                    <a:solidFill>
                      <a:schemeClr val="tx1"/>
                    </a:solidFill>
                  </a:tcPr>
                </a:tc>
                <a:tc>
                  <a:txBody>
                    <a:bodyPr/>
                    <a:lstStyle/>
                    <a:p>
                      <a:r>
                        <a:rPr lang="en-US" sz="1600" b="1" dirty="0">
                          <a:solidFill>
                            <a:schemeClr val="bg1"/>
                          </a:solidFill>
                          <a:effectLst/>
                          <a:latin typeface="MuseoSans-700"/>
                        </a:rPr>
                        <a:t>Fee</a:t>
                      </a:r>
                      <a:endParaRPr lang="en-US" sz="1600" b="1" dirty="0">
                        <a:solidFill>
                          <a:schemeClr val="bg1"/>
                        </a:solidFill>
                        <a:effectLst/>
                      </a:endParaRPr>
                    </a:p>
                  </a:txBody>
                  <a:tcPr marL="102870" marR="102870" marT="68580" marB="68580" anchor="ctr">
                    <a:lnL>
                      <a:noFill/>
                    </a:lnL>
                    <a:lnR>
                      <a:noFill/>
                    </a:lnR>
                    <a:lnT>
                      <a:noFill/>
                    </a:lnT>
                    <a:lnB w="9525" cap="flat" cmpd="sng" algn="ctr">
                      <a:solidFill>
                        <a:srgbClr val="BDBFBD"/>
                      </a:solidFill>
                      <a:prstDash val="solid"/>
                      <a:round/>
                      <a:headEnd type="none" w="med" len="med"/>
                      <a:tailEnd type="none" w="med" len="med"/>
                    </a:lnB>
                    <a:solidFill>
                      <a:schemeClr val="tx1"/>
                    </a:solidFill>
                  </a:tcPr>
                </a:tc>
                <a:extLst>
                  <a:ext uri="{0D108BD9-81ED-4DB2-BD59-A6C34878D82A}">
                    <a16:rowId xmlns:a16="http://schemas.microsoft.com/office/drawing/2014/main" val="39616622"/>
                  </a:ext>
                </a:extLst>
              </a:tr>
              <a:tr h="323850">
                <a:tc>
                  <a:txBody>
                    <a:bodyPr/>
                    <a:lstStyle/>
                    <a:p>
                      <a:r>
                        <a:rPr lang="en-US" sz="1600">
                          <a:effectLst/>
                        </a:rPr>
                        <a:t>Resident Student</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FFFFF"/>
                    </a:solidFill>
                  </a:tcPr>
                </a:tc>
                <a:tc>
                  <a:txBody>
                    <a:bodyPr/>
                    <a:lstStyle/>
                    <a:p>
                      <a:r>
                        <a:rPr lang="en-US" sz="1600" dirty="0">
                          <a:effectLst/>
                        </a:rPr>
                        <a:t>$100.00</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FFFFF"/>
                    </a:solidFill>
                  </a:tcPr>
                </a:tc>
                <a:extLst>
                  <a:ext uri="{0D108BD9-81ED-4DB2-BD59-A6C34878D82A}">
                    <a16:rowId xmlns:a16="http://schemas.microsoft.com/office/drawing/2014/main" val="3052092211"/>
                  </a:ext>
                </a:extLst>
              </a:tr>
              <a:tr h="323850">
                <a:tc>
                  <a:txBody>
                    <a:bodyPr/>
                    <a:lstStyle/>
                    <a:p>
                      <a:r>
                        <a:rPr lang="en-US" sz="1600">
                          <a:effectLst/>
                        </a:rPr>
                        <a:t>Commuter Student</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1F1F1"/>
                    </a:solidFill>
                  </a:tcPr>
                </a:tc>
                <a:tc>
                  <a:txBody>
                    <a:bodyPr/>
                    <a:lstStyle/>
                    <a:p>
                      <a:r>
                        <a:rPr lang="en-US" sz="1600">
                          <a:effectLst/>
                        </a:rPr>
                        <a:t>$93.00</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1F1F1"/>
                    </a:solidFill>
                  </a:tcPr>
                </a:tc>
                <a:extLst>
                  <a:ext uri="{0D108BD9-81ED-4DB2-BD59-A6C34878D82A}">
                    <a16:rowId xmlns:a16="http://schemas.microsoft.com/office/drawing/2014/main" val="933296637"/>
                  </a:ext>
                </a:extLst>
              </a:tr>
              <a:tr h="323850">
                <a:tc>
                  <a:txBody>
                    <a:bodyPr/>
                    <a:lstStyle/>
                    <a:p>
                      <a:r>
                        <a:rPr lang="en-US" sz="1600" b="1" dirty="0">
                          <a:effectLst/>
                        </a:rPr>
                        <a:t>Faculty/Staff</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FC000"/>
                    </a:solidFill>
                  </a:tcPr>
                </a:tc>
                <a:tc>
                  <a:txBody>
                    <a:bodyPr/>
                    <a:lstStyle/>
                    <a:p>
                      <a:r>
                        <a:rPr lang="en-US" sz="1600" b="1" dirty="0">
                          <a:effectLst/>
                        </a:rPr>
                        <a:t>$105.00</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FC000"/>
                    </a:solidFill>
                  </a:tcPr>
                </a:tc>
                <a:extLst>
                  <a:ext uri="{0D108BD9-81ED-4DB2-BD59-A6C34878D82A}">
                    <a16:rowId xmlns:a16="http://schemas.microsoft.com/office/drawing/2014/main" val="1902834227"/>
                  </a:ext>
                </a:extLst>
              </a:tr>
              <a:tr h="323850">
                <a:tc>
                  <a:txBody>
                    <a:bodyPr/>
                    <a:lstStyle/>
                    <a:p>
                      <a:r>
                        <a:rPr lang="en-US" sz="1600" dirty="0">
                          <a:effectLst/>
                        </a:rPr>
                        <a:t>Faculty/Staff reserved</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1F1F1"/>
                    </a:solidFill>
                  </a:tcPr>
                </a:tc>
                <a:tc>
                  <a:txBody>
                    <a:bodyPr/>
                    <a:lstStyle/>
                    <a:p>
                      <a:r>
                        <a:rPr lang="en-US" sz="1600" dirty="0">
                          <a:effectLst/>
                        </a:rPr>
                        <a:t>$145.00</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1F1F1"/>
                    </a:solidFill>
                  </a:tcPr>
                </a:tc>
                <a:extLst>
                  <a:ext uri="{0D108BD9-81ED-4DB2-BD59-A6C34878D82A}">
                    <a16:rowId xmlns:a16="http://schemas.microsoft.com/office/drawing/2014/main" val="533185179"/>
                  </a:ext>
                </a:extLst>
              </a:tr>
              <a:tr h="323850">
                <a:tc>
                  <a:txBody>
                    <a:bodyPr/>
                    <a:lstStyle/>
                    <a:p>
                      <a:r>
                        <a:rPr lang="en-US" sz="1600">
                          <a:effectLst/>
                        </a:rPr>
                        <a:t>Faculity/Staff semester only</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FFFFF"/>
                    </a:solidFill>
                  </a:tcPr>
                </a:tc>
                <a:tc>
                  <a:txBody>
                    <a:bodyPr/>
                    <a:lstStyle/>
                    <a:p>
                      <a:r>
                        <a:rPr lang="en-US" sz="1600">
                          <a:effectLst/>
                        </a:rPr>
                        <a:t>$65.00</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FFFFF"/>
                    </a:solidFill>
                  </a:tcPr>
                </a:tc>
                <a:extLst>
                  <a:ext uri="{0D108BD9-81ED-4DB2-BD59-A6C34878D82A}">
                    <a16:rowId xmlns:a16="http://schemas.microsoft.com/office/drawing/2014/main" val="4157567417"/>
                  </a:ext>
                </a:extLst>
              </a:tr>
              <a:tr h="323850">
                <a:tc>
                  <a:txBody>
                    <a:bodyPr/>
                    <a:lstStyle/>
                    <a:p>
                      <a:r>
                        <a:rPr lang="en-US" sz="1600">
                          <a:effectLst/>
                        </a:rPr>
                        <a:t>Student Semester only</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1F1F1"/>
                    </a:solidFill>
                  </a:tcPr>
                </a:tc>
                <a:tc>
                  <a:txBody>
                    <a:bodyPr/>
                    <a:lstStyle/>
                    <a:p>
                      <a:r>
                        <a:rPr lang="en-US" sz="1600">
                          <a:effectLst/>
                        </a:rPr>
                        <a:t>$60.00</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1F1F1"/>
                    </a:solidFill>
                  </a:tcPr>
                </a:tc>
                <a:extLst>
                  <a:ext uri="{0D108BD9-81ED-4DB2-BD59-A6C34878D82A}">
                    <a16:rowId xmlns:a16="http://schemas.microsoft.com/office/drawing/2014/main" val="102865449"/>
                  </a:ext>
                </a:extLst>
              </a:tr>
              <a:tr h="323850">
                <a:tc>
                  <a:txBody>
                    <a:bodyPr/>
                    <a:lstStyle/>
                    <a:p>
                      <a:r>
                        <a:rPr lang="en-US" sz="1600">
                          <a:effectLst/>
                        </a:rPr>
                        <a:t>Monthly</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FFFFF"/>
                    </a:solidFill>
                  </a:tcPr>
                </a:tc>
                <a:tc>
                  <a:txBody>
                    <a:bodyPr/>
                    <a:lstStyle/>
                    <a:p>
                      <a:r>
                        <a:rPr lang="en-US" sz="1600" dirty="0">
                          <a:effectLst/>
                        </a:rPr>
                        <a:t>$50.00</a:t>
                      </a:r>
                    </a:p>
                  </a:txBody>
                  <a:tcPr marL="102870" marR="102870" marT="68580" marB="68580" anchor="ctr">
                    <a:lnL>
                      <a:noFill/>
                    </a:lnL>
                    <a:lnR>
                      <a:noFill/>
                    </a:lnR>
                    <a:lnT w="9525" cap="flat" cmpd="sng" algn="ctr">
                      <a:solidFill>
                        <a:srgbClr val="BDBFBD"/>
                      </a:solidFill>
                      <a:prstDash val="solid"/>
                      <a:round/>
                      <a:headEnd type="none" w="med" len="med"/>
                      <a:tailEnd type="none" w="med" len="med"/>
                    </a:lnT>
                    <a:lnB w="9525" cap="flat" cmpd="sng" algn="ctr">
                      <a:solidFill>
                        <a:srgbClr val="BDBFBD"/>
                      </a:solidFill>
                      <a:prstDash val="solid"/>
                      <a:round/>
                      <a:headEnd type="none" w="med" len="med"/>
                      <a:tailEnd type="none" w="med" len="med"/>
                    </a:lnB>
                    <a:solidFill>
                      <a:srgbClr val="FFFFFF"/>
                    </a:solidFill>
                  </a:tcPr>
                </a:tc>
                <a:extLst>
                  <a:ext uri="{0D108BD9-81ED-4DB2-BD59-A6C34878D82A}">
                    <a16:rowId xmlns:a16="http://schemas.microsoft.com/office/drawing/2014/main" val="3181705396"/>
                  </a:ext>
                </a:extLst>
              </a:tr>
            </a:tbl>
          </a:graphicData>
        </a:graphic>
      </p:graphicFrame>
      <p:sp>
        <p:nvSpPr>
          <p:cNvPr id="5" name="Rectangle 1"/>
          <p:cNvSpPr>
            <a:spLocks noChangeArrowheads="1"/>
          </p:cNvSpPr>
          <p:nvPr/>
        </p:nvSpPr>
        <p:spPr bwMode="auto">
          <a:xfrm>
            <a:off x="6400801" y="3576854"/>
            <a:ext cx="22860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Rubik"/>
              </a:rPr>
              <a:t>Fall 2022/Spring 2023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Rubi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useoSans-700"/>
              </a:rPr>
              <a:t>NOTE: All fees are subject to change without prior notice.</a:t>
            </a:r>
            <a:endParaRPr kumimoji="0" lang="en-US" altLang="en-US" sz="600" b="0" i="0" u="none" strike="noStrike" cap="none" normalizeH="0" baseline="0" dirty="0">
              <a:ln>
                <a:noFill/>
              </a:ln>
              <a:solidFill>
                <a:schemeClr val="tx1"/>
              </a:solidFill>
              <a:effectLst/>
            </a:endParaRPr>
          </a:p>
        </p:txBody>
      </p:sp>
      <p:sp>
        <p:nvSpPr>
          <p:cNvPr id="8" name="Slide Number Placeholder 7"/>
          <p:cNvSpPr>
            <a:spLocks noGrp="1"/>
          </p:cNvSpPr>
          <p:nvPr>
            <p:ph type="sldNum" sz="quarter" idx="12"/>
          </p:nvPr>
        </p:nvSpPr>
        <p:spPr/>
        <p:txBody>
          <a:bodyPr/>
          <a:lstStyle/>
          <a:p>
            <a:fld id="{07ED158E-8ED2-4F41-8B5A-0E284FB0BA67}" type="slidenum">
              <a:rPr lang="en-US" smtClean="0"/>
              <a:pPr/>
              <a:t>65</a:t>
            </a:fld>
            <a:endParaRPr lang="en-US"/>
          </a:p>
        </p:txBody>
      </p:sp>
    </p:spTree>
    <p:extLst>
      <p:ext uri="{BB962C8B-B14F-4D97-AF65-F5344CB8AC3E}">
        <p14:creationId xmlns:p14="http://schemas.microsoft.com/office/powerpoint/2010/main" val="12445168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800" dirty="0"/>
              <a:t>Parking Rules and Regulations</a:t>
            </a:r>
          </a:p>
        </p:txBody>
      </p:sp>
      <p:pic>
        <p:nvPicPr>
          <p:cNvPr id="4" name="Picture 3" descr="BSU-Logo_Yllw-Flame-Blk-Text.jpg"/>
          <p:cNvPicPr>
            <a:picLocks noChangeAspect="1"/>
          </p:cNvPicPr>
          <p:nvPr/>
        </p:nvPicPr>
        <p:blipFill>
          <a:blip r:embed="rId2" cstate="print"/>
          <a:stretch>
            <a:fillRect/>
          </a:stretch>
        </p:blipFill>
        <p:spPr>
          <a:xfrm>
            <a:off x="7334250" y="5356926"/>
            <a:ext cx="1352550" cy="1217295"/>
          </a:xfrm>
          <a:prstGeom prst="rect">
            <a:avLst/>
          </a:prstGeom>
        </p:spPr>
      </p:pic>
      <p:sp>
        <p:nvSpPr>
          <p:cNvPr id="8" name="Content Placeholder 2"/>
          <p:cNvSpPr txBox="1">
            <a:spLocks/>
          </p:cNvSpPr>
          <p:nvPr/>
        </p:nvSpPr>
        <p:spPr>
          <a:xfrm>
            <a:off x="5029200" y="3200400"/>
            <a:ext cx="2840036" cy="1371601"/>
          </a:xfrm>
          <a:prstGeom prst="rect">
            <a:avLst/>
          </a:prstGeom>
          <a:ln>
            <a:no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000" b="1" i="1" u="none" strike="noStrike" kern="1200" cap="none" spc="0" normalizeH="0" baseline="0" noProof="0" dirty="0">
                <a:ln>
                  <a:noFill/>
                </a:ln>
                <a:solidFill>
                  <a:prstClr val="black"/>
                </a:solidFill>
                <a:effectLst/>
                <a:uLnTx/>
                <a:uFillTx/>
                <a:latin typeface="Corbel"/>
                <a:ea typeface="+mn-ea"/>
                <a:cs typeface="+mn-cs"/>
              </a:rPr>
              <a:t>Contact: </a:t>
            </a:r>
            <a:r>
              <a:rPr kumimoji="0" lang="en-US" sz="2000" b="0" i="0" u="none" strike="noStrike" kern="1200" cap="none" spc="0" normalizeH="0" baseline="0" noProof="0" dirty="0">
                <a:ln>
                  <a:noFill/>
                </a:ln>
                <a:solidFill>
                  <a:prstClr val="black"/>
                </a:solidFill>
                <a:effectLst/>
                <a:uLnTx/>
                <a:uFillTx/>
                <a:latin typeface="Corbel"/>
                <a:ea typeface="+mn-ea"/>
                <a:cs typeface="+mn-cs"/>
              </a:rPr>
              <a:t>Lavel Jones, </a:t>
            </a:r>
            <a:br>
              <a:rPr kumimoji="0" lang="en-US" sz="2000" b="0" i="0" u="none" strike="noStrike" kern="1200" cap="none" spc="0" normalizeH="0" baseline="0" noProof="0" dirty="0">
                <a:ln>
                  <a:noFill/>
                </a:ln>
                <a:solidFill>
                  <a:prstClr val="black"/>
                </a:solidFill>
                <a:effectLst/>
                <a:uLnTx/>
                <a:uFillTx/>
                <a:latin typeface="Corbel"/>
                <a:ea typeface="+mn-ea"/>
                <a:cs typeface="+mn-cs"/>
              </a:rPr>
            </a:br>
            <a:r>
              <a:rPr kumimoji="0" lang="en-US" sz="1700" b="0" i="1" u="none" strike="noStrike" kern="1200" cap="none" spc="0" normalizeH="0" baseline="0" noProof="0" dirty="0">
                <a:ln>
                  <a:noFill/>
                </a:ln>
                <a:solidFill>
                  <a:prstClr val="black"/>
                </a:solidFill>
                <a:effectLst/>
                <a:uLnTx/>
                <a:uFillTx/>
                <a:latin typeface="Corbel"/>
                <a:ea typeface="+mn-ea"/>
                <a:cs typeface="+mn-cs"/>
              </a:rPr>
              <a:t>Program Management Specialist,        </a:t>
            </a:r>
          </a:p>
          <a:p>
            <a:pPr marL="118872" marR="0" lvl="0" indent="0" algn="l"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1700" b="0" i="1" u="none" strike="noStrike" kern="1200" cap="none" spc="0" normalizeH="0" baseline="0" noProof="0" dirty="0">
                <a:ln>
                  <a:noFill/>
                </a:ln>
                <a:solidFill>
                  <a:prstClr val="black"/>
                </a:solidFill>
                <a:effectLst/>
                <a:uLnTx/>
                <a:uFillTx/>
                <a:latin typeface="Corbel"/>
                <a:ea typeface="+mn-ea"/>
                <a:cs typeface="+mn-cs"/>
              </a:rPr>
              <a:t>       (301) 860-4050</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9691">
            <a:off x="687485" y="2531653"/>
            <a:ext cx="2225802" cy="346296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123877" y="1924519"/>
            <a:ext cx="5562923" cy="338554"/>
          </a:xfrm>
          <a:prstGeom prst="rect">
            <a:avLst/>
          </a:prstGeom>
        </p:spPr>
        <p:txBody>
          <a:bodyPr wrap="square">
            <a:spAutoFit/>
          </a:bodyPr>
          <a:lstStyle/>
          <a:p>
            <a:r>
              <a:rPr lang="en-US" sz="1600" b="1" dirty="0"/>
              <a:t>Dept. of Public Safety Parking Rules and Regulations Booklet</a:t>
            </a:r>
          </a:p>
        </p:txBody>
      </p:sp>
      <p:sp>
        <p:nvSpPr>
          <p:cNvPr id="6" name="Slide Number Placeholder 5"/>
          <p:cNvSpPr>
            <a:spLocks noGrp="1"/>
          </p:cNvSpPr>
          <p:nvPr>
            <p:ph type="sldNum" sz="quarter" idx="12"/>
          </p:nvPr>
        </p:nvSpPr>
        <p:spPr/>
        <p:txBody>
          <a:bodyPr/>
          <a:lstStyle/>
          <a:p>
            <a:fld id="{07ED158E-8ED2-4F41-8B5A-0E284FB0BA67}" type="slidenum">
              <a:rPr lang="en-US" smtClean="0"/>
              <a:pPr/>
              <a:t>66</a:t>
            </a:fld>
            <a:endParaRPr lang="en-US"/>
          </a:p>
        </p:txBody>
      </p:sp>
    </p:spTree>
    <p:extLst>
      <p:ext uri="{BB962C8B-B14F-4D97-AF65-F5344CB8AC3E}">
        <p14:creationId xmlns:p14="http://schemas.microsoft.com/office/powerpoint/2010/main" val="20804727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8229600" cy="1252728"/>
          </a:xfrm>
        </p:spPr>
        <p:txBody>
          <a:bodyPr>
            <a:noAutofit/>
          </a:bodyPr>
          <a:lstStyle/>
          <a:p>
            <a:pPr algn="ctr"/>
            <a:r>
              <a:rPr lang="en-US" sz="3800" dirty="0" err="1"/>
              <a:t>Percipio</a:t>
            </a:r>
            <a:r>
              <a:rPr lang="en-US" sz="3800" dirty="0"/>
              <a:t> e-Learning Platform</a:t>
            </a:r>
          </a:p>
        </p:txBody>
      </p:sp>
      <p:pic>
        <p:nvPicPr>
          <p:cNvPr id="4" name="Picture 3" descr="BSU-Logo_Yllw-Flame-Blk-Text.jpg"/>
          <p:cNvPicPr>
            <a:picLocks noChangeAspect="1"/>
          </p:cNvPicPr>
          <p:nvPr/>
        </p:nvPicPr>
        <p:blipFill>
          <a:blip r:embed="rId3" cstate="print"/>
          <a:stretch>
            <a:fillRect/>
          </a:stretch>
        </p:blipFill>
        <p:spPr>
          <a:xfrm>
            <a:off x="7696200" y="5562600"/>
            <a:ext cx="1200150" cy="1080135"/>
          </a:xfrm>
          <a:prstGeom prst="rect">
            <a:avLst/>
          </a:prstGeom>
        </p:spPr>
      </p:pic>
      <p:sp>
        <p:nvSpPr>
          <p:cNvPr id="8" name="Content Placeholder 2"/>
          <p:cNvSpPr txBox="1">
            <a:spLocks/>
          </p:cNvSpPr>
          <p:nvPr/>
        </p:nvSpPr>
        <p:spPr>
          <a:xfrm>
            <a:off x="609600" y="2895600"/>
            <a:ext cx="3733800" cy="3476164"/>
          </a:xfrm>
          <a:prstGeom prst="rect">
            <a:avLst/>
          </a:prstGeom>
          <a:ln>
            <a:noFill/>
          </a:ln>
        </p:spPr>
        <p:txBody>
          <a:bodyPr vert="horz" lIns="54864" tIns="91440" rtlCol="0">
            <a:normAutofit fontScale="850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Free unlimited access</a:t>
            </a: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Available 24/7</a:t>
            </a: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May be used to support blended learning</a:t>
            </a: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Thousands of videos and tutorials (</a:t>
            </a:r>
            <a:r>
              <a:rPr kumimoji="0" lang="en-US" sz="2800" b="0" i="0" u="none" strike="noStrike" kern="1200" cap="none" spc="0" normalizeH="0" baseline="0" noProof="0" dirty="0" err="1">
                <a:ln>
                  <a:noFill/>
                </a:ln>
                <a:solidFill>
                  <a:prstClr val="black"/>
                </a:solidFill>
                <a:effectLst/>
                <a:uLnTx/>
                <a:uFillTx/>
                <a:latin typeface="Corbel"/>
                <a:ea typeface="+mn-ea"/>
                <a:cs typeface="+mn-cs"/>
              </a:rPr>
              <a:t>eg</a:t>
            </a:r>
            <a:r>
              <a:rPr kumimoji="0" lang="en-US" sz="2800" b="0" i="0" u="none" strike="noStrike" kern="1200" cap="none" spc="0" normalizeH="0" baseline="0" noProof="0" dirty="0">
                <a:ln>
                  <a:noFill/>
                </a:ln>
                <a:solidFill>
                  <a:prstClr val="black"/>
                </a:solidFill>
                <a:effectLst/>
                <a:uLnTx/>
                <a:uFillTx/>
                <a:latin typeface="Corbel"/>
                <a:ea typeface="+mn-ea"/>
                <a:cs typeface="+mn-cs"/>
              </a:rPr>
              <a:t>. Software, creative</a:t>
            </a:r>
            <a:r>
              <a:rPr kumimoji="0" lang="en-US" sz="2800" b="0" i="0" u="none" strike="noStrike" kern="1200" cap="none" spc="0" normalizeH="0" noProof="0" dirty="0">
                <a:ln>
                  <a:noFill/>
                </a:ln>
                <a:solidFill>
                  <a:prstClr val="black"/>
                </a:solidFill>
                <a:effectLst/>
                <a:uLnTx/>
                <a:uFillTx/>
                <a:latin typeface="Corbel"/>
                <a:ea typeface="+mn-ea"/>
                <a:cs typeface="+mn-cs"/>
              </a:rPr>
              <a:t> arts, business skills, and more)</a:t>
            </a: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	</a:t>
            </a:r>
          </a:p>
        </p:txBody>
      </p:sp>
      <p:pic>
        <p:nvPicPr>
          <p:cNvPr id="7" name="Picture 6" descr="BSU-Logo_Yllw-Flame-Blk-Text.jpg"/>
          <p:cNvPicPr>
            <a:picLocks noChangeAspect="1"/>
          </p:cNvPicPr>
          <p:nvPr/>
        </p:nvPicPr>
        <p:blipFill>
          <a:blip r:embed="rId3" cstate="print"/>
          <a:stretch>
            <a:fillRect/>
          </a:stretch>
        </p:blipFill>
        <p:spPr>
          <a:xfrm>
            <a:off x="9950450" y="7747776"/>
            <a:ext cx="455737" cy="410163"/>
          </a:xfrm>
          <a:prstGeom prst="rect">
            <a:avLst/>
          </a:prstGeom>
        </p:spPr>
      </p:pic>
      <p:pic>
        <p:nvPicPr>
          <p:cNvPr id="11" name="Picture 10" descr="BSU-Logo_Yllw-Flame-Blk-Text.jpg"/>
          <p:cNvPicPr>
            <a:picLocks noChangeAspect="1"/>
          </p:cNvPicPr>
          <p:nvPr/>
        </p:nvPicPr>
        <p:blipFill>
          <a:blip r:embed="rId3" cstate="print"/>
          <a:stretch>
            <a:fillRect/>
          </a:stretch>
        </p:blipFill>
        <p:spPr>
          <a:xfrm>
            <a:off x="7526867" y="5421086"/>
            <a:ext cx="1369483" cy="1232535"/>
          </a:xfrm>
          <a:prstGeom prst="rect">
            <a:avLst/>
          </a:prstGeom>
        </p:spPr>
      </p:pic>
      <p:pic>
        <p:nvPicPr>
          <p:cNvPr id="1026" name="Picture 2" descr="Percipio Reviews 2021 | Software Reviews">
            <a:extLst>
              <a:ext uri="{FF2B5EF4-FFF2-40B4-BE49-F238E27FC236}">
                <a16:creationId xmlns:a16="http://schemas.microsoft.com/office/drawing/2014/main" id="{A65093E3-F7C8-4DBB-8E2C-20283DB09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667000"/>
            <a:ext cx="3352800" cy="176022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7ED158E-8ED2-4F41-8B5A-0E284FB0BA67}" type="slidenum">
              <a:rPr lang="en-US" smtClean="0"/>
              <a:pPr/>
              <a:t>67</a:t>
            </a:fld>
            <a:endParaRPr lang="en-US"/>
          </a:p>
        </p:txBody>
      </p:sp>
      <p:sp>
        <p:nvSpPr>
          <p:cNvPr id="9" name="Content Placeholder 2"/>
          <p:cNvSpPr txBox="1">
            <a:spLocks/>
          </p:cNvSpPr>
          <p:nvPr/>
        </p:nvSpPr>
        <p:spPr>
          <a:xfrm>
            <a:off x="741218" y="1695090"/>
            <a:ext cx="7696200" cy="716188"/>
          </a:xfrm>
          <a:prstGeom prst="rect">
            <a:avLst/>
          </a:prstGeom>
          <a:ln>
            <a:noFill/>
          </a:ln>
        </p:spPr>
        <p:txBody>
          <a:bodyPr vert="horz" lIns="54864" tIns="91440" rtlCol="0">
            <a:normAutofit fontScale="55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l" defTabSz="914400" rtl="0" eaLnBrk="1" fontAlgn="auto" latinLnBrk="0" hangingPunct="1">
              <a:lnSpc>
                <a:spcPct val="100000"/>
              </a:lnSpc>
              <a:spcBef>
                <a:spcPts val="0"/>
              </a:spcBef>
              <a:spcAft>
                <a:spcPts val="0"/>
              </a:spcAft>
              <a:buClr>
                <a:srgbClr val="F0AD00"/>
              </a:buClr>
              <a:buSzPct val="80000"/>
              <a:buNone/>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Percipio is a huge library of video training courses taught by respected professionals . T</a:t>
            </a:r>
            <a:r>
              <a:rPr lang="en-US" sz="2800" dirty="0" err="1">
                <a:solidFill>
                  <a:prstClr val="black"/>
                </a:solidFill>
                <a:latin typeface="Corbel"/>
              </a:rPr>
              <a:t>housands</a:t>
            </a:r>
            <a:r>
              <a:rPr lang="en-US" sz="2800" dirty="0">
                <a:solidFill>
                  <a:prstClr val="black"/>
                </a:solidFill>
                <a:latin typeface="Corbel"/>
              </a:rPr>
              <a:t> of courses, tutorials and learning assets such as eBooks, test prep, and job aids etc.</a:t>
            </a: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35127346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800" dirty="0">
                <a:latin typeface="Myriad Pro" panose="020B0503030403020204" pitchFamily="34" charset="0"/>
              </a:rPr>
              <a:t>Employee Assistance Program</a:t>
            </a:r>
          </a:p>
        </p:txBody>
      </p:sp>
      <p:sp>
        <p:nvSpPr>
          <p:cNvPr id="8" name="Content Placeholder 2"/>
          <p:cNvSpPr txBox="1">
            <a:spLocks/>
          </p:cNvSpPr>
          <p:nvPr/>
        </p:nvSpPr>
        <p:spPr>
          <a:xfrm>
            <a:off x="146490" y="1885158"/>
            <a:ext cx="4958910" cy="3586378"/>
          </a:xfrm>
          <a:prstGeom prst="rect">
            <a:avLst/>
          </a:prstGeom>
          <a:ln>
            <a:noFill/>
          </a:ln>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l" defTabSz="914400" rtl="0" eaLnBrk="1" fontAlgn="auto" latinLnBrk="0" hangingPunct="1">
              <a:lnSpc>
                <a:spcPct val="100000"/>
              </a:lnSpc>
              <a:spcBef>
                <a:spcPts val="0"/>
              </a:spcBef>
              <a:spcAft>
                <a:spcPts val="0"/>
              </a:spcAft>
              <a:buClr>
                <a:srgbClr val="F0AD00"/>
              </a:buClr>
              <a:buSzPct val="80000"/>
              <a:buNone/>
              <a:tabLst/>
              <a:defRPr/>
            </a:pPr>
            <a:r>
              <a:rPr lang="en-US" sz="1200" b="0" i="0" dirty="0">
                <a:solidFill>
                  <a:srgbClr val="000000"/>
                </a:solidFill>
                <a:effectLst/>
                <a:latin typeface="Arial" panose="020B0604020202020204" pitchFamily="34" charset="0"/>
              </a:rPr>
              <a:t>Y</a:t>
            </a:r>
            <a:r>
              <a:rPr lang="en-US" sz="1400" b="0" i="0" dirty="0">
                <a:solidFill>
                  <a:srgbClr val="000000"/>
                </a:solidFill>
                <a:effectLst/>
                <a:latin typeface="Arial" panose="020B0604020202020204" pitchFamily="34" charset="0"/>
              </a:rPr>
              <a:t>our </a:t>
            </a:r>
            <a:r>
              <a:rPr lang="en-US" sz="1400" b="0" i="0" dirty="0" err="1">
                <a:solidFill>
                  <a:srgbClr val="000000"/>
                </a:solidFill>
                <a:effectLst/>
                <a:latin typeface="Arial" panose="020B0604020202020204" pitchFamily="34" charset="0"/>
              </a:rPr>
              <a:t>GuidanceResources</a:t>
            </a:r>
            <a:r>
              <a:rPr lang="en-US" sz="1400" b="0" i="0" baseline="30000" dirty="0">
                <a:solidFill>
                  <a:srgbClr val="000000"/>
                </a:solidFill>
                <a:effectLst/>
                <a:latin typeface="Arial" panose="020B0604020202020204" pitchFamily="34" charset="0"/>
              </a:rPr>
              <a:t>®</a:t>
            </a:r>
            <a:r>
              <a:rPr lang="en-US" sz="1400" b="0" i="0" dirty="0">
                <a:solidFill>
                  <a:srgbClr val="000000"/>
                </a:solidFill>
                <a:effectLst/>
                <a:latin typeface="Arial" panose="020B0604020202020204" pitchFamily="34" charset="0"/>
              </a:rPr>
              <a:t> Employee Assistance Program provides counseling and other services to help you. This program is confidential and free to you and your family members who live with you </a:t>
            </a:r>
            <a:r>
              <a:rPr kumimoji="0" lang="en-US" sz="1400" b="1" i="0" u="none" strike="noStrike" kern="1200" cap="none" spc="0" normalizeH="0" baseline="0" noProof="0" dirty="0">
                <a:ln>
                  <a:noFill/>
                </a:ln>
                <a:solidFill>
                  <a:prstClr val="black"/>
                </a:solidFill>
                <a:effectLst/>
                <a:uLnTx/>
                <a:uFillTx/>
                <a:latin typeface="Corbel"/>
              </a:rPr>
              <a:t>24-hour service</a:t>
            </a:r>
            <a:r>
              <a:rPr kumimoji="0" lang="en-US" sz="2000" b="1" i="0" u="none" strike="noStrike" kern="1200" cap="none" spc="0" normalizeH="0" baseline="0" noProof="0" dirty="0">
                <a:ln>
                  <a:noFill/>
                </a:ln>
                <a:solidFill>
                  <a:prstClr val="black"/>
                </a:solidFill>
                <a:effectLst/>
                <a:uLnTx/>
                <a:uFillTx/>
                <a:latin typeface="Corbel"/>
                <a:ea typeface="+mn-ea"/>
                <a:cs typeface="+mn-cs"/>
              </a:rPr>
              <a:t/>
            </a:r>
            <a:br>
              <a:rPr kumimoji="0" lang="en-US" sz="2000" b="1" i="0" u="none" strike="noStrike" kern="1200" cap="none" spc="0" normalizeH="0" baseline="0" noProof="0" dirty="0">
                <a:ln>
                  <a:noFill/>
                </a:ln>
                <a:solidFill>
                  <a:prstClr val="black"/>
                </a:solidFill>
                <a:effectLst/>
                <a:uLnTx/>
                <a:uFillTx/>
                <a:latin typeface="Corbel"/>
                <a:ea typeface="+mn-ea"/>
                <a:cs typeface="+mn-cs"/>
              </a:rPr>
            </a:br>
            <a:endParaRPr kumimoji="0" lang="en-US" sz="1100" b="1" i="0" u="none" strike="noStrike" kern="1200" cap="none" spc="0" normalizeH="0" baseline="0" noProof="0" dirty="0">
              <a:ln>
                <a:noFill/>
              </a:ln>
              <a:solidFill>
                <a:prstClr val="black"/>
              </a:solidFill>
              <a:effectLst/>
              <a:uLnTx/>
              <a:uFillTx/>
              <a:latin typeface="Corbel"/>
              <a:ea typeface="+mn-ea"/>
              <a:cs typeface="+mn-cs"/>
            </a:endParaRPr>
          </a:p>
          <a:p>
            <a:pPr marL="754380" marR="0" lvl="1" indent="-34290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Legal Guidance</a:t>
            </a:r>
          </a:p>
          <a:p>
            <a:pPr marL="754380" marR="0" lvl="1" indent="-34290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Confidential Emotional Support</a:t>
            </a:r>
          </a:p>
          <a:p>
            <a:pPr marL="754380" marR="0" lvl="1" indent="-34290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Work-Life Solutions</a:t>
            </a:r>
          </a:p>
          <a:p>
            <a:pPr marL="754380" marR="0" lvl="1" indent="-34290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Financial Resources</a:t>
            </a:r>
          </a:p>
          <a:p>
            <a:pPr marL="754380" marR="0" lvl="1" indent="-34290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Online Support</a:t>
            </a:r>
          </a:p>
          <a:p>
            <a:pPr marL="754380" marR="0" lvl="1" indent="-34290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Life coaching</a:t>
            </a:r>
          </a:p>
          <a:p>
            <a:pPr marL="754380" marR="0" lvl="1" indent="-34290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Wellness webinars</a:t>
            </a:r>
          </a:p>
          <a:p>
            <a:pPr marL="754380" marR="0" lvl="1" indent="-34290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Available per house, not per family member</a:t>
            </a:r>
          </a:p>
          <a:p>
            <a:pPr marL="118872" marR="0" lvl="0" indent="0" algn="l" defTabSz="914400" rtl="0" eaLnBrk="1" fontAlgn="auto" latinLnBrk="0" hangingPunct="1">
              <a:lnSpc>
                <a:spcPct val="100000"/>
              </a:lnSpc>
              <a:spcBef>
                <a:spcPts val="0"/>
              </a:spcBef>
              <a:spcAft>
                <a:spcPts val="0"/>
              </a:spcAft>
              <a:buClr>
                <a:srgbClr val="F0AD00"/>
              </a:buClr>
              <a:buSzPct val="80000"/>
              <a:buFont typeface="Wingdings 2"/>
              <a:buNone/>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ctr" defTabSz="914400" rtl="0" eaLnBrk="1" fontAlgn="auto" latinLnBrk="0" hangingPunct="1">
              <a:lnSpc>
                <a:spcPct val="100000"/>
              </a:lnSpc>
              <a:spcBef>
                <a:spcPts val="0"/>
              </a:spcBef>
              <a:spcAft>
                <a:spcPts val="0"/>
              </a:spcAft>
              <a:buClr>
                <a:srgbClr val="F0AD00"/>
              </a:buClr>
              <a:buSzPct val="80000"/>
              <a:buFont typeface="Wingdings 2"/>
              <a:buNone/>
              <a:tabLst/>
              <a:defRPr/>
            </a:pPr>
            <a:endParaRPr kumimoji="0" lang="en-US" sz="2000" b="0" i="1" u="none" strike="noStrike" kern="1200" cap="none" spc="0" normalizeH="0" baseline="0" noProof="0" dirty="0">
              <a:ln>
                <a:noFill/>
              </a:ln>
              <a:solidFill>
                <a:prstClr val="black"/>
              </a:solidFill>
              <a:effectLst/>
              <a:uLnTx/>
              <a:uFillTx/>
              <a:latin typeface="Corbel"/>
              <a:ea typeface="+mn-ea"/>
              <a:cs typeface="+mn-cs"/>
            </a:endParaRPr>
          </a:p>
        </p:txBody>
      </p:sp>
      <p:grpSp>
        <p:nvGrpSpPr>
          <p:cNvPr id="3" name="Group 2">
            <a:extLst>
              <a:ext uri="{FF2B5EF4-FFF2-40B4-BE49-F238E27FC236}">
                <a16:creationId xmlns:a16="http://schemas.microsoft.com/office/drawing/2014/main" id="{01804AD7-0300-45B6-8FAF-CAC8691CB174}"/>
              </a:ext>
            </a:extLst>
          </p:cNvPr>
          <p:cNvGrpSpPr/>
          <p:nvPr/>
        </p:nvGrpSpPr>
        <p:grpSpPr>
          <a:xfrm>
            <a:off x="5562600" y="1885158"/>
            <a:ext cx="2971800" cy="2971800"/>
            <a:chOff x="5223201" y="1981200"/>
            <a:chExt cx="3311199" cy="3227656"/>
          </a:xfrm>
        </p:grpSpPr>
        <p:pic>
          <p:nvPicPr>
            <p:cNvPr id="2050" name="Picture 2" descr="GuidanceResources">
              <a:extLst>
                <a:ext uri="{FF2B5EF4-FFF2-40B4-BE49-F238E27FC236}">
                  <a16:creationId xmlns:a16="http://schemas.microsoft.com/office/drawing/2014/main" id="{40C16A2D-2158-4A80-9FA0-6E18F1369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201" y="1981200"/>
              <a:ext cx="3311199" cy="10987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nefits / Employee Assistance Program (EAP)">
              <a:extLst>
                <a:ext uri="{FF2B5EF4-FFF2-40B4-BE49-F238E27FC236}">
                  <a16:creationId xmlns:a16="http://schemas.microsoft.com/office/drawing/2014/main" id="{FCF0717A-90AC-45C5-9331-B677DBE36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519" y="2952045"/>
              <a:ext cx="3108554" cy="225681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8479234F-D767-4549-9504-5638E3B69B37}"/>
              </a:ext>
            </a:extLst>
          </p:cNvPr>
          <p:cNvSpPr txBox="1">
            <a:spLocks/>
          </p:cNvSpPr>
          <p:nvPr/>
        </p:nvSpPr>
        <p:spPr>
          <a:xfrm>
            <a:off x="457200" y="5573486"/>
            <a:ext cx="3200400" cy="903514"/>
          </a:xfrm>
          <a:prstGeom prst="rect">
            <a:avLst/>
          </a:prstGeom>
          <a:ln>
            <a:noFill/>
          </a:ln>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l" defTabSz="914400" rtl="0" eaLnBrk="1" fontAlgn="auto" latinLnBrk="0" hangingPunct="1">
              <a:lnSpc>
                <a:spcPct val="100000"/>
              </a:lnSpc>
              <a:spcBef>
                <a:spcPts val="0"/>
              </a:spcBef>
              <a:spcAft>
                <a:spcPts val="0"/>
              </a:spcAft>
              <a:buClrTx/>
              <a:buSzPct val="80000"/>
              <a:buNone/>
              <a:tabLst/>
              <a:defRPr/>
            </a:pPr>
            <a:r>
              <a:rPr kumimoji="0" lang="en-US" sz="1400" b="1" i="1" u="none" strike="noStrike" kern="1200" cap="none" spc="0" normalizeH="0" baseline="0" noProof="0" dirty="0">
                <a:ln>
                  <a:noFill/>
                </a:ln>
                <a:solidFill>
                  <a:schemeClr val="accent1">
                    <a:lumMod val="75000"/>
                  </a:schemeClr>
                </a:solidFill>
                <a:effectLst/>
                <a:uLnTx/>
                <a:uFillTx/>
                <a:latin typeface="Corbel"/>
                <a:ea typeface="+mn-ea"/>
                <a:cs typeface="+mn-cs"/>
              </a:rPr>
              <a:t>Access online at</a:t>
            </a:r>
            <a:r>
              <a:rPr kumimoji="0" lang="en-US" sz="1400" b="0" i="1" u="none" strike="noStrike" kern="1200" cap="none" spc="0" normalizeH="0" baseline="0" noProof="0" dirty="0">
                <a:ln>
                  <a:noFill/>
                </a:ln>
                <a:solidFill>
                  <a:schemeClr val="accent1">
                    <a:lumMod val="75000"/>
                  </a:schemeClr>
                </a:solidFill>
                <a:effectLst/>
                <a:uLnTx/>
                <a:uFillTx/>
                <a:latin typeface="Corbel"/>
                <a:ea typeface="+mn-ea"/>
                <a:cs typeface="+mn-cs"/>
              </a:rPr>
              <a:t> </a:t>
            </a:r>
            <a:r>
              <a:rPr kumimoji="0" lang="en-US" sz="1400" b="0" i="1" u="none" strike="noStrike" kern="1200" cap="none" spc="0" normalizeH="0" baseline="0" noProof="0" dirty="0">
                <a:ln>
                  <a:noFill/>
                </a:ln>
                <a:solidFill>
                  <a:prstClr val="black"/>
                </a:solidFill>
                <a:effectLst/>
                <a:uLnTx/>
                <a:uFillTx/>
                <a:latin typeface="Corbel"/>
                <a:ea typeface="+mn-ea"/>
                <a:cs typeface="+mn-cs"/>
              </a:rPr>
              <a:t>guidanceresources.com</a:t>
            </a:r>
          </a:p>
          <a:p>
            <a:pPr marL="118872" indent="0">
              <a:buClrTx/>
              <a:buNone/>
              <a:defRPr/>
            </a:pPr>
            <a:r>
              <a:rPr kumimoji="0" lang="en-US" sz="1400" b="1" i="1" u="none" strike="noStrike" kern="1200" cap="none" spc="0" normalizeH="0" baseline="0" noProof="0" dirty="0">
                <a:ln>
                  <a:noFill/>
                </a:ln>
                <a:solidFill>
                  <a:schemeClr val="accent1">
                    <a:lumMod val="75000"/>
                  </a:schemeClr>
                </a:solidFill>
                <a:effectLst/>
                <a:uLnTx/>
                <a:uFillTx/>
                <a:latin typeface="Corbel"/>
                <a:ea typeface="+mn-ea"/>
                <a:cs typeface="+mn-cs"/>
              </a:rPr>
              <a:t>Web ID: </a:t>
            </a:r>
            <a:r>
              <a:rPr kumimoji="0" lang="en-US" sz="1400" b="0" i="1" u="none" strike="noStrike" kern="1200" cap="none" spc="0" normalizeH="0" baseline="0" noProof="0" dirty="0">
                <a:ln>
                  <a:noFill/>
                </a:ln>
                <a:solidFill>
                  <a:prstClr val="black"/>
                </a:solidFill>
                <a:effectLst/>
                <a:uLnTx/>
                <a:uFillTx/>
                <a:latin typeface="Corbel"/>
                <a:ea typeface="+mn-ea"/>
                <a:cs typeface="+mn-cs"/>
              </a:rPr>
              <a:t>USMEAP</a:t>
            </a:r>
            <a:br>
              <a:rPr kumimoji="0" lang="en-US" sz="1400" b="0" i="1" u="none" strike="noStrike" kern="1200" cap="none" spc="0" normalizeH="0" baseline="0" noProof="0" dirty="0">
                <a:ln>
                  <a:noFill/>
                </a:ln>
                <a:solidFill>
                  <a:prstClr val="black"/>
                </a:solidFill>
                <a:effectLst/>
                <a:uLnTx/>
                <a:uFillTx/>
                <a:latin typeface="Corbel"/>
                <a:ea typeface="+mn-ea"/>
                <a:cs typeface="+mn-cs"/>
              </a:rPr>
            </a:br>
            <a:endParaRPr kumimoji="0" lang="en-US" sz="1200" b="0" i="1"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auto" latinLnBrk="0" hangingPunct="1">
              <a:lnSpc>
                <a:spcPct val="100000"/>
              </a:lnSpc>
              <a:spcBef>
                <a:spcPts val="0"/>
              </a:spcBef>
              <a:spcAft>
                <a:spcPts val="0"/>
              </a:spcAft>
              <a:buClrTx/>
              <a:buSzPct val="80000"/>
              <a:buNone/>
              <a:tabLst/>
              <a:defRPr/>
            </a:pPr>
            <a:r>
              <a:rPr kumimoji="0" lang="en-US" sz="1400" b="1" i="1" u="none" strike="noStrike" kern="1200" cap="none" spc="0" normalizeH="0" baseline="0" noProof="0" dirty="0">
                <a:ln>
                  <a:noFill/>
                </a:ln>
                <a:solidFill>
                  <a:schemeClr val="accent1">
                    <a:lumMod val="75000"/>
                  </a:schemeClr>
                </a:solidFill>
                <a:effectLst/>
                <a:uLnTx/>
                <a:uFillTx/>
                <a:latin typeface="Corbel"/>
                <a:ea typeface="+mn-ea"/>
                <a:cs typeface="+mn-cs"/>
              </a:rPr>
              <a:t>Download App: </a:t>
            </a:r>
            <a:r>
              <a:rPr kumimoji="0" lang="en-US" sz="1400" b="0" i="1" u="none" strike="noStrike" kern="1200" cap="none" spc="0" normalizeH="0" baseline="0" noProof="0" dirty="0" err="1">
                <a:ln>
                  <a:noFill/>
                </a:ln>
                <a:solidFill>
                  <a:prstClr val="black"/>
                </a:solidFill>
                <a:effectLst/>
                <a:uLnTx/>
                <a:uFillTx/>
                <a:latin typeface="Corbel"/>
                <a:ea typeface="+mn-ea"/>
                <a:cs typeface="+mn-cs"/>
              </a:rPr>
              <a:t>GuidanceNow</a:t>
            </a:r>
            <a:endParaRPr kumimoji="0" lang="en-US" sz="1400" b="0" i="1" u="none" strike="noStrike" kern="1200" cap="none" spc="0" normalizeH="0" baseline="0" noProof="0" dirty="0">
              <a:ln>
                <a:noFill/>
              </a:ln>
              <a:solidFill>
                <a:prstClr val="black"/>
              </a:solidFill>
              <a:effectLst/>
              <a:uLnTx/>
              <a:uFillTx/>
              <a:latin typeface="Corbel"/>
              <a:ea typeface="+mn-ea"/>
              <a:cs typeface="+mn-cs"/>
            </a:endParaRPr>
          </a:p>
        </p:txBody>
      </p:sp>
      <p:pic>
        <p:nvPicPr>
          <p:cNvPr id="5" name="Picture 4"/>
          <p:cNvPicPr>
            <a:picLocks noChangeAspect="1"/>
          </p:cNvPicPr>
          <p:nvPr/>
        </p:nvPicPr>
        <p:blipFill>
          <a:blip r:embed="rId4"/>
          <a:stretch>
            <a:fillRect/>
          </a:stretch>
        </p:blipFill>
        <p:spPr>
          <a:xfrm>
            <a:off x="4267200" y="5301242"/>
            <a:ext cx="4172532" cy="1448002"/>
          </a:xfrm>
          <a:prstGeom prst="rect">
            <a:avLst/>
          </a:prstGeom>
        </p:spPr>
      </p:pic>
      <p:sp>
        <p:nvSpPr>
          <p:cNvPr id="6" name="Slide Number Placeholder 5"/>
          <p:cNvSpPr>
            <a:spLocks noGrp="1"/>
          </p:cNvSpPr>
          <p:nvPr>
            <p:ph type="sldNum" sz="quarter" idx="12"/>
          </p:nvPr>
        </p:nvSpPr>
        <p:spPr/>
        <p:txBody>
          <a:bodyPr/>
          <a:lstStyle/>
          <a:p>
            <a:fld id="{07ED158E-8ED2-4F41-8B5A-0E284FB0BA67}" type="slidenum">
              <a:rPr lang="en-US" smtClean="0"/>
              <a:pPr/>
              <a:t>68</a:t>
            </a:fld>
            <a:endParaRPr lang="en-US"/>
          </a:p>
        </p:txBody>
      </p:sp>
    </p:spTree>
    <p:extLst>
      <p:ext uri="{BB962C8B-B14F-4D97-AF65-F5344CB8AC3E}">
        <p14:creationId xmlns:p14="http://schemas.microsoft.com/office/powerpoint/2010/main" val="20270506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45720" bIns="45720" rtlCol="0" anchor="ctr">
            <a:noAutofit/>
            <a:scene3d>
              <a:camera prst="orthographicFront"/>
              <a:lightRig rig="threePt" dir="t">
                <a:rot lat="0" lon="0" rev="4800000"/>
              </a:lightRig>
            </a:scene3d>
            <a:sp3d prstMaterial="matte">
              <a:bevelT w="50800" h="10160"/>
            </a:sp3d>
          </a:bodyPr>
          <a:lstStyle/>
          <a:p>
            <a:pPr algn="ctr"/>
            <a:r>
              <a:rPr lang="en-US" sz="3800" dirty="0">
                <a:latin typeface="Myriad Pro"/>
              </a:rPr>
              <a:t>Credit Union Affiliation</a:t>
            </a:r>
            <a:endParaRPr lang="en-US" dirty="0"/>
          </a:p>
        </p:txBody>
      </p:sp>
      <p:sp>
        <p:nvSpPr>
          <p:cNvPr id="8" name="Content Placeholder 2"/>
          <p:cNvSpPr txBox="1">
            <a:spLocks/>
          </p:cNvSpPr>
          <p:nvPr/>
        </p:nvSpPr>
        <p:spPr>
          <a:xfrm>
            <a:off x="886403" y="3431245"/>
            <a:ext cx="4958910" cy="2736031"/>
          </a:xfrm>
          <a:prstGeom prst="rect">
            <a:avLst/>
          </a:prstGeom>
          <a:ln>
            <a:noFill/>
          </a:ln>
        </p:spPr>
        <p:txBody>
          <a:bodyPr vert="horz" lIns="54864" tIns="91440" rIns="91440" bIns="45720" rtlCol="0" anchor="t">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indent="0">
              <a:buClr>
                <a:srgbClr val="F0AD00"/>
              </a:buClr>
              <a:buNone/>
              <a:defRPr/>
            </a:pPr>
            <a:r>
              <a:rPr lang="en-US" sz="1800" b="1" dirty="0">
                <a:solidFill>
                  <a:schemeClr val="accent4">
                    <a:lumMod val="75000"/>
                  </a:schemeClr>
                </a:solidFill>
                <a:ea typeface="+mn-lt"/>
                <a:cs typeface="+mn-lt"/>
              </a:rPr>
              <a:t>State Employee Credit Union (SECU)</a:t>
            </a:r>
            <a:r>
              <a:rPr lang="en-US" sz="1800" b="1" dirty="0">
                <a:solidFill>
                  <a:prstClr val="black"/>
                </a:solidFill>
                <a:ea typeface="+mn-lt"/>
                <a:cs typeface="+mn-lt"/>
              </a:rPr>
              <a:t> </a:t>
            </a:r>
            <a:r>
              <a:rPr lang="en-US" sz="1800" dirty="0">
                <a:solidFill>
                  <a:prstClr val="black"/>
                </a:solidFill>
                <a:ea typeface="+mn-lt"/>
                <a:cs typeface="+mn-lt"/>
              </a:rPr>
              <a:t>is available for you as a State of Maryland employee.</a:t>
            </a:r>
          </a:p>
          <a:p>
            <a:pPr marL="0" indent="0">
              <a:buNone/>
              <a:defRPr/>
            </a:pPr>
            <a:endParaRPr lang="en-US" sz="1800" dirty="0">
              <a:solidFill>
                <a:prstClr val="black"/>
              </a:solidFill>
              <a:ea typeface="+mn-lt"/>
              <a:cs typeface="+mn-lt"/>
            </a:endParaRPr>
          </a:p>
          <a:p>
            <a:pPr marL="0" indent="0">
              <a:buNone/>
              <a:defRPr/>
            </a:pPr>
            <a:r>
              <a:rPr lang="en-US" sz="1800" dirty="0">
                <a:solidFill>
                  <a:prstClr val="black"/>
                </a:solidFill>
                <a:ea typeface="+mn-lt"/>
                <a:cs typeface="+mn-lt"/>
              </a:rPr>
              <a:t>SECU offers employees free checking, share saving, direct deposit, convenient payroll deduction, ATM services, new and used auto loans, </a:t>
            </a:r>
            <a:r>
              <a:rPr lang="en-US" sz="1800" i="0" dirty="0">
                <a:solidFill>
                  <a:srgbClr val="000000"/>
                </a:solidFill>
                <a:effectLst/>
                <a:ea typeface="+mn-lt"/>
                <a:cs typeface="+mn-lt"/>
              </a:rPr>
              <a:t>and other </a:t>
            </a:r>
            <a:r>
              <a:rPr lang="en-US" sz="1800" dirty="0">
                <a:solidFill>
                  <a:prstClr val="black"/>
                </a:solidFill>
                <a:ea typeface="+mn-lt"/>
                <a:cs typeface="+mn-lt"/>
              </a:rPr>
              <a:t>financial </a:t>
            </a:r>
            <a:r>
              <a:rPr lang="en-US" sz="1800" i="0" dirty="0">
                <a:solidFill>
                  <a:srgbClr val="000000"/>
                </a:solidFill>
                <a:effectLst/>
                <a:ea typeface="+mn-lt"/>
                <a:cs typeface="+mn-lt"/>
              </a:rPr>
              <a:t>services.</a:t>
            </a:r>
            <a:endParaRPr lang="en-US" sz="1800" dirty="0">
              <a:solidFill>
                <a:prstClr val="black"/>
              </a:solidFill>
              <a:ea typeface="+mn-lt"/>
              <a:cs typeface="+mn-lt"/>
            </a:endParaRPr>
          </a:p>
          <a:p>
            <a:pPr marL="0" indent="0">
              <a:buNone/>
              <a:defRPr/>
            </a:pPr>
            <a:endParaRPr lang="en-US" sz="1800" dirty="0">
              <a:solidFill>
                <a:prstClr val="black"/>
              </a:solidFill>
              <a:ea typeface="+mn-lt"/>
              <a:cs typeface="+mn-lt"/>
            </a:endParaRPr>
          </a:p>
          <a:p>
            <a:pPr marL="0" indent="0">
              <a:buNone/>
              <a:defRPr/>
            </a:pPr>
            <a:r>
              <a:rPr lang="en-US" sz="1800" dirty="0">
                <a:solidFill>
                  <a:prstClr val="black"/>
                </a:solidFill>
                <a:ea typeface="+mn-lt"/>
                <a:cs typeface="+mn-lt"/>
              </a:rPr>
              <a:t>Scan the CR Code to find out more about SECU</a:t>
            </a:r>
            <a:r>
              <a:rPr lang="en-US" sz="1800" b="1" dirty="0">
                <a:solidFill>
                  <a:prstClr val="black"/>
                </a:solidFill>
                <a:ea typeface="+mn-lt"/>
                <a:cs typeface="+mn-lt"/>
              </a:rPr>
              <a:t>   </a:t>
            </a:r>
            <a:r>
              <a:rPr lang="en-US" sz="1800" b="1" dirty="0">
                <a:solidFill>
                  <a:prstClr val="black"/>
                </a:solidFill>
                <a:latin typeface="Corbel"/>
              </a:rPr>
              <a:t> </a:t>
            </a:r>
            <a:endParaRPr lang="en-US" sz="1800" b="1" i="0" u="none" strike="noStrike" kern="1200" cap="none" spc="0" normalizeH="0" baseline="0" noProof="0" dirty="0">
              <a:ln>
                <a:noFill/>
              </a:ln>
              <a:solidFill>
                <a:prstClr val="black"/>
              </a:solidFill>
              <a:effectLst/>
              <a:uLnTx/>
              <a:uFillTx/>
              <a:latin typeface="Corbel"/>
            </a:endParaRPr>
          </a:p>
          <a:p>
            <a:pPr marL="438785" marR="0" lvl="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endParaRPr lang="en-US" sz="2800" b="0" i="0" u="none" strike="noStrike" kern="1200" cap="none" spc="0" normalizeH="0" baseline="0" noProof="0" dirty="0">
              <a:ln>
                <a:noFill/>
              </a:ln>
              <a:solidFill>
                <a:prstClr val="black"/>
              </a:solidFill>
              <a:effectLst/>
              <a:uLnTx/>
              <a:uFillTx/>
              <a:latin typeface="Corbel"/>
            </a:endParaRPr>
          </a:p>
          <a:p>
            <a:pPr marL="118745" marR="0" lvl="0" indent="0" algn="ctr" defTabSz="914400" rtl="0" eaLnBrk="1" fontAlgn="auto" latinLnBrk="0" hangingPunct="1">
              <a:lnSpc>
                <a:spcPct val="100000"/>
              </a:lnSpc>
              <a:spcBef>
                <a:spcPts val="0"/>
              </a:spcBef>
              <a:spcAft>
                <a:spcPts val="0"/>
              </a:spcAft>
              <a:buClr>
                <a:srgbClr val="F0AD00"/>
              </a:buClr>
              <a:buSzPct val="80000"/>
              <a:buNone/>
              <a:tabLst/>
              <a:defRPr/>
            </a:pPr>
            <a:endParaRPr lang="en-US" sz="2000" b="0" i="1" u="none" strike="noStrike" kern="1200" cap="none" spc="0" normalizeH="0" baseline="0" noProof="0" dirty="0">
              <a:ln>
                <a:noFill/>
              </a:ln>
              <a:solidFill>
                <a:prstClr val="black"/>
              </a:solidFill>
              <a:effectLst/>
              <a:uLnTx/>
              <a:uFillTx/>
              <a:latin typeface="Corbel"/>
            </a:endParaRPr>
          </a:p>
        </p:txBody>
      </p:sp>
      <p:sp>
        <p:nvSpPr>
          <p:cNvPr id="6" name="Slide Number Placeholder 5"/>
          <p:cNvSpPr>
            <a:spLocks noGrp="1"/>
          </p:cNvSpPr>
          <p:nvPr>
            <p:ph type="sldNum" sz="quarter" idx="12"/>
          </p:nvPr>
        </p:nvSpPr>
        <p:spPr/>
        <p:txBody>
          <a:bodyPr/>
          <a:lstStyle/>
          <a:p>
            <a:fld id="{07ED158E-8ED2-4F41-8B5A-0E284FB0BA67}" type="slidenum">
              <a:rPr lang="en-US" smtClean="0"/>
              <a:pPr/>
              <a:t>69</a:t>
            </a:fld>
            <a:endParaRPr lang="en-US"/>
          </a:p>
        </p:txBody>
      </p:sp>
      <p:pic>
        <p:nvPicPr>
          <p:cNvPr id="4" name="Picture 3" descr="State Employees Credit Union Maryland refreshes its brand - The Business  Monthly">
            <a:extLst>
              <a:ext uri="{FF2B5EF4-FFF2-40B4-BE49-F238E27FC236}">
                <a16:creationId xmlns:a16="http://schemas.microsoft.com/office/drawing/2014/main" id="{0F61EA42-F648-6373-9D0C-B41F24BB20FC}"/>
              </a:ext>
            </a:extLst>
          </p:cNvPr>
          <p:cNvPicPr>
            <a:picLocks noChangeAspect="1"/>
          </p:cNvPicPr>
          <p:nvPr/>
        </p:nvPicPr>
        <p:blipFill>
          <a:blip r:embed="rId2"/>
          <a:stretch>
            <a:fillRect/>
          </a:stretch>
        </p:blipFill>
        <p:spPr>
          <a:xfrm>
            <a:off x="2835965" y="1632381"/>
            <a:ext cx="2864678" cy="1417674"/>
          </a:xfrm>
          <a:prstGeom prst="rect">
            <a:avLst/>
          </a:prstGeom>
        </p:spPr>
      </p:pic>
      <p:pic>
        <p:nvPicPr>
          <p:cNvPr id="7" name="Picture 6" descr="A qr code with a dinosaur&#10;&#10;Description automatically generated">
            <a:extLst>
              <a:ext uri="{FF2B5EF4-FFF2-40B4-BE49-F238E27FC236}">
                <a16:creationId xmlns:a16="http://schemas.microsoft.com/office/drawing/2014/main" id="{96E46E82-83FB-89B7-352A-7A298DC1CE83}"/>
              </a:ext>
            </a:extLst>
          </p:cNvPr>
          <p:cNvPicPr>
            <a:picLocks noChangeAspect="1"/>
          </p:cNvPicPr>
          <p:nvPr/>
        </p:nvPicPr>
        <p:blipFill>
          <a:blip r:embed="rId3"/>
          <a:stretch>
            <a:fillRect/>
          </a:stretch>
        </p:blipFill>
        <p:spPr>
          <a:xfrm>
            <a:off x="5940702" y="3428309"/>
            <a:ext cx="2629728" cy="2707033"/>
          </a:xfrm>
          <a:prstGeom prst="rect">
            <a:avLst/>
          </a:prstGeom>
        </p:spPr>
      </p:pic>
    </p:spTree>
    <p:extLst>
      <p:ext uri="{BB962C8B-B14F-4D97-AF65-F5344CB8AC3E}">
        <p14:creationId xmlns:p14="http://schemas.microsoft.com/office/powerpoint/2010/main" val="136087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Law Enforcement Officers’ Pension System (LEOP)</a:t>
            </a:r>
          </a:p>
        </p:txBody>
      </p:sp>
      <p:sp>
        <p:nvSpPr>
          <p:cNvPr id="3" name="Content Placeholder 2"/>
          <p:cNvSpPr>
            <a:spLocks noGrp="1"/>
          </p:cNvSpPr>
          <p:nvPr>
            <p:ph idx="1"/>
          </p:nvPr>
        </p:nvSpPr>
        <p:spPr/>
        <p:txBody>
          <a:bodyPr/>
          <a:lstStyle/>
          <a:p>
            <a:r>
              <a:rPr lang="en-US" dirty="0"/>
              <a:t>Mandatory employee 7% contribution</a:t>
            </a:r>
          </a:p>
          <a:p>
            <a:r>
              <a:rPr lang="en-US" dirty="0"/>
              <a:t>Invested by MSRP Board of Trustees</a:t>
            </a:r>
          </a:p>
          <a:p>
            <a:r>
              <a:rPr lang="en-US" dirty="0"/>
              <a:t>Eligible employees of the program can retire at the age of 50 years old</a:t>
            </a:r>
          </a:p>
          <a:p>
            <a:r>
              <a:rPr lang="en-US" dirty="0"/>
              <a:t>You must have 25 years of service</a:t>
            </a:r>
          </a:p>
          <a:p>
            <a:endParaRPr lang="en-US" dirty="0"/>
          </a:p>
          <a:p>
            <a:endParaRPr lang="en-US" dirty="0"/>
          </a:p>
        </p:txBody>
      </p:sp>
    </p:spTree>
    <p:extLst>
      <p:ext uri="{BB962C8B-B14F-4D97-AF65-F5344CB8AC3E}">
        <p14:creationId xmlns:p14="http://schemas.microsoft.com/office/powerpoint/2010/main" val="21268471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Henry Wise Wellness Center</a:t>
            </a:r>
          </a:p>
        </p:txBody>
      </p:sp>
      <p:sp>
        <p:nvSpPr>
          <p:cNvPr id="5" name="Slide Number Placeholder 4"/>
          <p:cNvSpPr>
            <a:spLocks noGrp="1"/>
          </p:cNvSpPr>
          <p:nvPr>
            <p:ph type="sldNum" sz="quarter" idx="12"/>
          </p:nvPr>
        </p:nvSpPr>
        <p:spPr/>
        <p:txBody>
          <a:bodyPr/>
          <a:lstStyle/>
          <a:p>
            <a:fld id="{07ED158E-8ED2-4F41-8B5A-0E284FB0BA67}" type="slidenum">
              <a:rPr lang="en-US" smtClean="0"/>
              <a:pPr/>
              <a:t>70</a:t>
            </a:fld>
            <a:endParaRPr lang="en-US"/>
          </a:p>
        </p:txBody>
      </p:sp>
      <p:sp>
        <p:nvSpPr>
          <p:cNvPr id="3" name="Content Placeholder 2"/>
          <p:cNvSpPr>
            <a:spLocks noGrp="1"/>
          </p:cNvSpPr>
          <p:nvPr>
            <p:ph idx="1"/>
          </p:nvPr>
        </p:nvSpPr>
        <p:spPr>
          <a:xfrm>
            <a:off x="457200" y="1851390"/>
            <a:ext cx="8229600" cy="4625609"/>
          </a:xfrm>
        </p:spPr>
        <p:txBody>
          <a:bodyPr>
            <a:normAutofit fontScale="92500" lnSpcReduction="10000"/>
          </a:bodyPr>
          <a:lstStyle/>
          <a:p>
            <a:pPr marL="118872" indent="0">
              <a:buNone/>
            </a:pPr>
            <a:r>
              <a:rPr lang="en-US" dirty="0"/>
              <a:t>Services offered to Staff and Faculty such as:</a:t>
            </a:r>
          </a:p>
          <a:p>
            <a:pPr lvl="1"/>
            <a:r>
              <a:rPr lang="en-US" dirty="0"/>
              <a:t>Campus-wide wellness events</a:t>
            </a:r>
          </a:p>
          <a:p>
            <a:pPr lvl="1"/>
            <a:r>
              <a:rPr lang="en-US" dirty="0"/>
              <a:t>First aid </a:t>
            </a:r>
          </a:p>
          <a:p>
            <a:pPr lvl="1"/>
            <a:r>
              <a:rPr lang="en-US" dirty="0"/>
              <a:t>Blood pressure screening</a:t>
            </a:r>
          </a:p>
          <a:p>
            <a:pPr lvl="1"/>
            <a:r>
              <a:rPr lang="en-US" dirty="0"/>
              <a:t>Weight measurement</a:t>
            </a:r>
          </a:p>
          <a:p>
            <a:pPr lvl="1"/>
            <a:r>
              <a:rPr lang="en-US" dirty="0"/>
              <a:t>Aspirins</a:t>
            </a:r>
          </a:p>
          <a:p>
            <a:pPr lvl="1"/>
            <a:r>
              <a:rPr lang="en-US" dirty="0"/>
              <a:t>Call emergency or ambulance </a:t>
            </a:r>
            <a:r>
              <a:rPr lang="en-US" i="1" dirty="0"/>
              <a:t>(if needed) </a:t>
            </a:r>
            <a:br>
              <a:rPr lang="en-US" i="1" dirty="0"/>
            </a:br>
            <a:r>
              <a:rPr lang="en-US" sz="2200" i="1" dirty="0"/>
              <a:t>Care and treatment at the Wellness Center are provided solely for work-related injuries will be in the form of </a:t>
            </a:r>
            <a:r>
              <a:rPr lang="en-US" sz="2200" b="1" i="1" dirty="0"/>
              <a:t>Emergency response only</a:t>
            </a:r>
            <a:endParaRPr lang="en-US" sz="2200" i="1" dirty="0"/>
          </a:p>
          <a:p>
            <a:pPr marL="118872" indent="0">
              <a:buNone/>
            </a:pPr>
            <a:endParaRPr lang="en-US" dirty="0"/>
          </a:p>
          <a:p>
            <a:pPr marL="118872" indent="0" algn="ctr">
              <a:buNone/>
            </a:pPr>
            <a:r>
              <a:rPr lang="en-US" sz="2400" dirty="0">
                <a:solidFill>
                  <a:srgbClr val="C00000"/>
                </a:solidFill>
                <a:effectLst>
                  <a:outerShdw blurRad="38100" dist="38100" dir="2700000" algn="tl">
                    <a:srgbClr val="000000">
                      <a:alpha val="43137"/>
                    </a:srgbClr>
                  </a:outerShdw>
                </a:effectLst>
              </a:rPr>
              <a:t>For more information, contact the Wellness Center at 2-4170</a:t>
            </a:r>
          </a:p>
          <a:p>
            <a:endParaRPr lang="en-US" dirty="0"/>
          </a:p>
        </p:txBody>
      </p:sp>
    </p:spTree>
    <p:extLst>
      <p:ext uri="{BB962C8B-B14F-4D97-AF65-F5344CB8AC3E}">
        <p14:creationId xmlns:p14="http://schemas.microsoft.com/office/powerpoint/2010/main" val="22302383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2993717"/>
            <a:ext cx="8001001" cy="3882840"/>
          </a:xfrm>
          <a:prstGeom prst="rect">
            <a:avLst/>
          </a:prstGeom>
        </p:spPr>
      </p:pic>
      <p:sp>
        <p:nvSpPr>
          <p:cNvPr id="2" name="Title 1"/>
          <p:cNvSpPr>
            <a:spLocks noGrp="1"/>
          </p:cNvSpPr>
          <p:nvPr>
            <p:ph type="title"/>
          </p:nvPr>
        </p:nvSpPr>
        <p:spPr/>
        <p:txBody>
          <a:bodyPr/>
          <a:lstStyle/>
          <a:p>
            <a:pPr algn="ctr"/>
            <a:r>
              <a:rPr lang="en-US" dirty="0"/>
              <a:t>Questions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440833"/>
            <a:ext cx="1905000" cy="1714500"/>
          </a:xfrm>
          <a:prstGeom prst="rect">
            <a:avLst/>
          </a:prstGeom>
        </p:spPr>
      </p:pic>
      <p:sp>
        <p:nvSpPr>
          <p:cNvPr id="4" name="Slide Number Placeholder 3"/>
          <p:cNvSpPr>
            <a:spLocks noGrp="1"/>
          </p:cNvSpPr>
          <p:nvPr>
            <p:ph type="sldNum" sz="quarter" idx="12"/>
          </p:nvPr>
        </p:nvSpPr>
        <p:spPr/>
        <p:txBody>
          <a:bodyPr/>
          <a:lstStyle/>
          <a:p>
            <a:fld id="{07ED158E-8ED2-4F41-8B5A-0E284FB0BA67}" type="slidenum">
              <a:rPr lang="en-US" smtClean="0"/>
              <a:pPr/>
              <a:t>71</a:t>
            </a:fld>
            <a:endParaRPr lang="en-US"/>
          </a:p>
        </p:txBody>
      </p:sp>
    </p:spTree>
    <p:extLst>
      <p:ext uri="{BB962C8B-B14F-4D97-AF65-F5344CB8AC3E}">
        <p14:creationId xmlns:p14="http://schemas.microsoft.com/office/powerpoint/2010/main" val="184988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776" y="152400"/>
            <a:ext cx="7010400" cy="1252728"/>
          </a:xfrm>
        </p:spPr>
        <p:txBody>
          <a:bodyPr>
            <a:normAutofit fontScale="90000"/>
          </a:bodyPr>
          <a:lstStyle/>
          <a:p>
            <a:pPr algn="ctr"/>
            <a:r>
              <a:rPr lang="en-US" dirty="0"/>
              <a:t>Optional Retirement Plan (ORP)</a:t>
            </a:r>
          </a:p>
        </p:txBody>
      </p:sp>
      <p:sp>
        <p:nvSpPr>
          <p:cNvPr id="3" name="Content Placeholder 2"/>
          <p:cNvSpPr>
            <a:spLocks noGrp="1"/>
          </p:cNvSpPr>
          <p:nvPr>
            <p:ph idx="1"/>
          </p:nvPr>
        </p:nvSpPr>
        <p:spPr/>
        <p:txBody>
          <a:bodyPr>
            <a:normAutofit/>
          </a:bodyPr>
          <a:lstStyle/>
          <a:p>
            <a:r>
              <a:rPr lang="en-US" sz="2800" dirty="0"/>
              <a:t>Defined Contribution Plan</a:t>
            </a:r>
          </a:p>
          <a:p>
            <a:r>
              <a:rPr lang="en-US" sz="2800" dirty="0"/>
              <a:t>Available </a:t>
            </a:r>
            <a:r>
              <a:rPr lang="en-US" sz="2800" u="sng" dirty="0"/>
              <a:t>only for exempt employees</a:t>
            </a:r>
          </a:p>
          <a:p>
            <a:r>
              <a:rPr lang="en-US" sz="2800" dirty="0"/>
              <a:t>State Contributes 7.25% of your base salary</a:t>
            </a:r>
          </a:p>
          <a:p>
            <a:r>
              <a:rPr lang="en-US" sz="2800" dirty="0"/>
              <a:t>Choice of Fidelity or TIAA</a:t>
            </a:r>
          </a:p>
          <a:p>
            <a:r>
              <a:rPr lang="en-US" sz="2800" dirty="0"/>
              <a:t>Immediately vested</a:t>
            </a:r>
          </a:p>
          <a:p>
            <a:r>
              <a:rPr lang="en-US" sz="2800" dirty="0"/>
              <a:t>Portable plan</a:t>
            </a:r>
          </a:p>
          <a:p>
            <a:r>
              <a:rPr lang="en-US" sz="2800" dirty="0"/>
              <a:t>Employee cannot make a contribution to this plan</a:t>
            </a:r>
          </a:p>
          <a:p>
            <a:r>
              <a:rPr lang="en-US" sz="2800" dirty="0"/>
              <a:t>If employees wish to make contributions, they would need to get a supplemental plan			 ( Fidelity, TIAA, Nationwide)</a:t>
            </a:r>
          </a:p>
        </p:txBody>
      </p:sp>
      <p:pic>
        <p:nvPicPr>
          <p:cNvPr id="4" name="Picture 3" descr="BSU-Logo_Yllw-Flame-Blk-Text.jpg"/>
          <p:cNvPicPr>
            <a:picLocks noChangeAspect="1"/>
          </p:cNvPicPr>
          <p:nvPr/>
        </p:nvPicPr>
        <p:blipFill>
          <a:blip r:embed="rId3" cstate="print"/>
          <a:stretch>
            <a:fillRect/>
          </a:stretch>
        </p:blipFill>
        <p:spPr>
          <a:xfrm>
            <a:off x="7445829" y="5320665"/>
            <a:ext cx="1200150" cy="1080135"/>
          </a:xfrm>
          <a:prstGeom prst="rect">
            <a:avLst/>
          </a:prstGeom>
        </p:spPr>
      </p:pic>
    </p:spTree>
    <p:extLst>
      <p:ext uri="{BB962C8B-B14F-4D97-AF65-F5344CB8AC3E}">
        <p14:creationId xmlns:p14="http://schemas.microsoft.com/office/powerpoint/2010/main" val="266781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t>Forms that need to be completed TODAY </a:t>
            </a:r>
            <a:r>
              <a:rPr lang="en-US" dirty="0"/>
              <a:t/>
            </a:r>
            <a:br>
              <a:rPr lang="en-US" dirty="0"/>
            </a:br>
            <a:r>
              <a:rPr lang="en-US" dirty="0"/>
              <a:t>ORP Retirement Plan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674290" y="1600200"/>
            <a:ext cx="3745309" cy="5000324"/>
          </a:xfrm>
          <a:prstGeom prst="rect">
            <a:avLst/>
          </a:prstGeom>
        </p:spPr>
      </p:pic>
      <p:pic>
        <p:nvPicPr>
          <p:cNvPr id="6" name="Content Placeholder 5"/>
          <p:cNvPicPr>
            <a:picLocks noGrp="1" noChangeAspect="1"/>
          </p:cNvPicPr>
          <p:nvPr>
            <p:ph sz="half" idx="2"/>
          </p:nvPr>
        </p:nvPicPr>
        <p:blipFill>
          <a:blip r:embed="rId3"/>
          <a:stretch>
            <a:fillRect/>
          </a:stretch>
        </p:blipFill>
        <p:spPr>
          <a:xfrm>
            <a:off x="4872105" y="1773238"/>
            <a:ext cx="3590790" cy="46243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01336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 dockstate="right" visibility="0" width="350" row="2">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28C2F144-3EA5-4165-B432-930496D9BC9F}">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9D787B8-8009-446F-8BA7-B206B53810B2}">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B2968AB9-44B1-4FF2-BE8C-A3AA69D3D6AF}">
  <we:reference id="wa200003220" version="1.0.0.0" store="en-US" storeType="OMEX"/>
  <we:alternateReferences>
    <we:reference id="wa200003220" version="1.0.0.0" store="wa20000322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44a08f9-77ae-4930-ab4b-8f7a2aa7101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F41FE49259A1469701B90440079A17" ma:contentTypeVersion="18" ma:contentTypeDescription="Create a new document." ma:contentTypeScope="" ma:versionID="11d9da82d4eecefba6e4956e40cea476">
  <xsd:schema xmlns:xsd="http://www.w3.org/2001/XMLSchema" xmlns:xs="http://www.w3.org/2001/XMLSchema" xmlns:p="http://schemas.microsoft.com/office/2006/metadata/properties" xmlns:ns3="744a08f9-77ae-4930-ab4b-8f7a2aa71013" xmlns:ns4="4892148d-faaf-478a-b75e-27ef37125799" targetNamespace="http://schemas.microsoft.com/office/2006/metadata/properties" ma:root="true" ma:fieldsID="9e75734ff782ac305a9cf7f95a917f2b" ns3:_="" ns4:_="">
    <xsd:import namespace="744a08f9-77ae-4930-ab4b-8f7a2aa71013"/>
    <xsd:import namespace="4892148d-faaf-478a-b75e-27ef3712579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a08f9-77ae-4930-ab4b-8f7a2aa71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92148d-faaf-478a-b75e-27ef3712579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20FB96-849E-4BFB-ACB3-F1797B4F24B0}">
  <ds:schemaRefs>
    <ds:schemaRef ds:uri="http://purl.org/dc/terms/"/>
    <ds:schemaRef ds:uri="http://schemas.openxmlformats.org/package/2006/metadata/core-properties"/>
    <ds:schemaRef ds:uri="http://purl.org/dc/dcmitype/"/>
    <ds:schemaRef ds:uri="4892148d-faaf-478a-b75e-27ef37125799"/>
    <ds:schemaRef ds:uri="http://schemas.microsoft.com/office/infopath/2007/PartnerControls"/>
    <ds:schemaRef ds:uri="http://schemas.microsoft.com/office/2006/documentManagement/types"/>
    <ds:schemaRef ds:uri="http://schemas.microsoft.com/office/2006/metadata/properties"/>
    <ds:schemaRef ds:uri="744a08f9-77ae-4930-ab4b-8f7a2aa71013"/>
    <ds:schemaRef ds:uri="http://www.w3.org/XML/1998/namespace"/>
    <ds:schemaRef ds:uri="http://purl.org/dc/elements/1.1/"/>
  </ds:schemaRefs>
</ds:datastoreItem>
</file>

<file path=customXml/itemProps2.xml><?xml version="1.0" encoding="utf-8"?>
<ds:datastoreItem xmlns:ds="http://schemas.openxmlformats.org/officeDocument/2006/customXml" ds:itemID="{752E53F1-9583-4EAB-AF32-BF50F684C76F}">
  <ds:schemaRefs>
    <ds:schemaRef ds:uri="http://schemas.microsoft.com/sharepoint/v3/contenttype/forms"/>
  </ds:schemaRefs>
</ds:datastoreItem>
</file>

<file path=customXml/itemProps3.xml><?xml version="1.0" encoding="utf-8"?>
<ds:datastoreItem xmlns:ds="http://schemas.openxmlformats.org/officeDocument/2006/customXml" ds:itemID="{9DCEC2A6-7530-47A9-8BEE-F39CD1868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a08f9-77ae-4930-ab4b-8f7a2aa71013"/>
    <ds:schemaRef ds:uri="4892148d-faaf-478a-b75e-27ef371257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Module</Template>
  <TotalTime>0</TotalTime>
  <Words>9549</Words>
  <Application>Microsoft Office PowerPoint</Application>
  <PresentationFormat>On-screen Show (4:3)</PresentationFormat>
  <Paragraphs>1173</Paragraphs>
  <Slides>71</Slides>
  <Notes>57</Notes>
  <HiddenSlides>2</HiddenSlides>
  <MMClips>2</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71</vt:i4>
      </vt:variant>
    </vt:vector>
  </HeadingPairs>
  <TitlesOfParts>
    <vt:vector size="90" baseType="lpstr">
      <vt:lpstr>Arial</vt:lpstr>
      <vt:lpstr>Calibri</vt:lpstr>
      <vt:lpstr>Century Gothic</vt:lpstr>
      <vt:lpstr>ClanOT-Book</vt:lpstr>
      <vt:lpstr>ClanOT-Thin</vt:lpstr>
      <vt:lpstr>Corbel</vt:lpstr>
      <vt:lpstr>MuseoSans-300</vt:lpstr>
      <vt:lpstr>MuseoSans-700</vt:lpstr>
      <vt:lpstr>Myriad Pro</vt:lpstr>
      <vt:lpstr>Noto Sans</vt:lpstr>
      <vt:lpstr>Roboto</vt:lpstr>
      <vt:lpstr>Rubik</vt:lpstr>
      <vt:lpstr>Segoe UI</vt:lpstr>
      <vt:lpstr>Symbol</vt:lpstr>
      <vt:lpstr>Times New Roman</vt:lpstr>
      <vt:lpstr>Wingdings</vt:lpstr>
      <vt:lpstr>Wingdings 2</vt:lpstr>
      <vt:lpstr>Wingdings 3</vt:lpstr>
      <vt:lpstr>Module</vt:lpstr>
      <vt:lpstr>  New Hire Orientation   </vt:lpstr>
      <vt:lpstr>Health and Retirement Benefits</vt:lpstr>
      <vt:lpstr>Retirement</vt:lpstr>
      <vt:lpstr>Maryland State Retirement and Pension System (MSRP)</vt:lpstr>
      <vt:lpstr>How Benefits Are Determined and Paid with MSRP</vt:lpstr>
      <vt:lpstr>Maryland State Retirement and Pension System (MSRP)</vt:lpstr>
      <vt:lpstr>Law Enforcement Officers’ Pension System (LEOP)</vt:lpstr>
      <vt:lpstr>Optional Retirement Plan (ORP)</vt:lpstr>
      <vt:lpstr>Forms that need to be completed TODAY  ORP Retirement Plan</vt:lpstr>
      <vt:lpstr>Forms that need to be completed TODAY Maryland State Pension Plan</vt:lpstr>
      <vt:lpstr>Health Benefits</vt:lpstr>
      <vt:lpstr>Health Benefit Options</vt:lpstr>
      <vt:lpstr>Medical Plan Options</vt:lpstr>
      <vt:lpstr>Medical Plan  Details</vt:lpstr>
      <vt:lpstr>Medical Plan PPO, EPO, IHM In-Network</vt:lpstr>
      <vt:lpstr>Medical Plans PPO Out-of-Network</vt:lpstr>
      <vt:lpstr>PPO and EPO Co-pay</vt:lpstr>
      <vt:lpstr>Behavioral Health and Vision Benefits</vt:lpstr>
      <vt:lpstr>Prescription Drug Plan</vt:lpstr>
      <vt:lpstr>Dental Plan </vt:lpstr>
      <vt:lpstr>Dental Benefits</vt:lpstr>
      <vt:lpstr>Flexible Spending Accounts (FSA)</vt:lpstr>
      <vt:lpstr>Contractual Employees</vt:lpstr>
      <vt:lpstr>Keep in Mind</vt:lpstr>
      <vt:lpstr>Contractual Employee Benefits</vt:lpstr>
      <vt:lpstr>Contractual Employee Benefits</vt:lpstr>
      <vt:lpstr> Term Life and AD &amp; D Insurance    </vt:lpstr>
      <vt:lpstr> Met Life Term Life Insurance    </vt:lpstr>
      <vt:lpstr> Met Life Term Life Insurance    </vt:lpstr>
      <vt:lpstr>AD&amp; D Insurance</vt:lpstr>
      <vt:lpstr>Metlife Optional Term Life Insurance (University)</vt:lpstr>
      <vt:lpstr>Metlife Optional Term Life Insurance (University)</vt:lpstr>
      <vt:lpstr>Tuition Remission</vt:lpstr>
      <vt:lpstr>Workday Onboarding Task</vt:lpstr>
      <vt:lpstr>  Resources to Get You Started  </vt:lpstr>
      <vt:lpstr>Bowie Points of Pride Brochure</vt:lpstr>
      <vt:lpstr>Bowie Core Values</vt:lpstr>
      <vt:lpstr>Campus Map</vt:lpstr>
      <vt:lpstr>B.E.E.S. (Bowie Electronic Emergency System)</vt:lpstr>
      <vt:lpstr>New Hire Checklist</vt:lpstr>
      <vt:lpstr>Quick Reference Guide</vt:lpstr>
      <vt:lpstr>Bulldog Card</vt:lpstr>
      <vt:lpstr>Bulldog Card</vt:lpstr>
      <vt:lpstr>Required Training</vt:lpstr>
      <vt:lpstr>Required Training</vt:lpstr>
      <vt:lpstr>Required Training</vt:lpstr>
      <vt:lpstr>IT and Administrative Required Training Registration</vt:lpstr>
      <vt:lpstr>Executive Level Required Training Registration</vt:lpstr>
      <vt:lpstr>Title IX Required Training Registration</vt:lpstr>
      <vt:lpstr>Staff Council and You</vt:lpstr>
      <vt:lpstr>Faculty Organizations</vt:lpstr>
      <vt:lpstr>Pay Schedules</vt:lpstr>
      <vt:lpstr>Accessing Workday</vt:lpstr>
      <vt:lpstr>Accessing Workday</vt:lpstr>
      <vt:lpstr>Workday Time Entry</vt:lpstr>
      <vt:lpstr>Enter Time (Exempt)</vt:lpstr>
      <vt:lpstr>Enter Time (Exempt)</vt:lpstr>
      <vt:lpstr>Enter Time (Non-Exempt)</vt:lpstr>
      <vt:lpstr>Managing Payroll Information</vt:lpstr>
      <vt:lpstr>How to Sign Up with the  Payroll Online Service Center (POSC)</vt:lpstr>
      <vt:lpstr>BSU Holiday Schedule</vt:lpstr>
      <vt:lpstr>Employee/Faculty Handbook</vt:lpstr>
      <vt:lpstr>Message from the Parking Office</vt:lpstr>
      <vt:lpstr>Parking Authorization Form</vt:lpstr>
      <vt:lpstr>Parking Authorization Form</vt:lpstr>
      <vt:lpstr>Parking Rules and Regulations</vt:lpstr>
      <vt:lpstr>Percipio e-Learning Platform</vt:lpstr>
      <vt:lpstr>Employee Assistance Program</vt:lpstr>
      <vt:lpstr>Credit Union Affiliation</vt:lpstr>
      <vt:lpstr>Henry Wise Wellness Center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Hire Orientation</dc:title>
  <dc:creator/>
  <cp:lastModifiedBy/>
  <cp:revision>14</cp:revision>
  <dcterms:created xsi:type="dcterms:W3CDTF">2021-09-27T15:04:45Z</dcterms:created>
  <dcterms:modified xsi:type="dcterms:W3CDTF">2024-07-08T15:12:38Z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0x010100AFF41FE49259A1469701B90440079A17</vt:lpwstr>
  </property>
</Properties>
</file>